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238_2D55CA2C.xml" ContentType="application/vnd.ms-powerpoint.comments+xml"/>
  <Override PartName="/ppt/comments/modernComment_258_EAB9B873.xml" ContentType="application/vnd.ms-powerpoint.comments+xml"/>
  <Override PartName="/ppt/notesSlides/notesSlide2.xml" ContentType="application/vnd.openxmlformats-officedocument.presentationml.notesSlide+xml"/>
  <Override PartName="/ppt/comments/modernComment_239_6E265232.xml" ContentType="application/vnd.ms-powerpoint.comments+xml"/>
  <Override PartName="/ppt/notesSlides/notesSlide3.xml" ContentType="application/vnd.openxmlformats-officedocument.presentationml.notesSlide+xml"/>
  <Override PartName="/ppt/comments/modernComment_241_DF1B5A49.xml" ContentType="application/vnd.ms-powerpoint.comments+xml"/>
  <Override PartName="/ppt/notesSlides/notesSlide4.xml" ContentType="application/vnd.openxmlformats-officedocument.presentationml.notesSlide+xml"/>
  <Override PartName="/ppt/comments/modernComment_252_49F963AD.xml" ContentType="application/vnd.ms-powerpoint.comments+xml"/>
  <Override PartName="/ppt/comments/modernComment_24A_A893F026.xml" ContentType="application/vnd.ms-powerpoint.comments+xml"/>
  <Override PartName="/ppt/notesSlides/notesSlide5.xml" ContentType="application/vnd.openxmlformats-officedocument.presentationml.notesSlide+xml"/>
  <Override PartName="/ppt/comments/modernComment_24D_B21F9638.xml" ContentType="application/vnd.ms-powerpoint.comments+xml"/>
  <Override PartName="/ppt/notesSlides/notesSlide6.xml" ContentType="application/vnd.openxmlformats-officedocument.presentationml.notesSlide+xml"/>
  <Override PartName="/ppt/comments/modernComment_251_CFC10068.xml" ContentType="application/vnd.ms-powerpoint.comments+xml"/>
  <Override PartName="/ppt/notesSlides/notesSlide7.xml" ContentType="application/vnd.openxmlformats-officedocument.presentationml.notesSlide+xml"/>
  <Override PartName="/ppt/comments/modernComment_24E_FDDE14AF.xml" ContentType="application/vnd.ms-powerpoint.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comments/modernComment_242_6DEB3ADE.xml" ContentType="application/vnd.ms-powerpoint.comments+xml"/>
  <Override PartName="/ppt/notesSlides/notesSlide10.xml" ContentType="application/vnd.openxmlformats-officedocument.presentationml.notesSlide+xml"/>
  <Override PartName="/ppt/comments/modernComment_244_E892DF27.xml" ContentType="application/vnd.ms-powerpoint.comments+xml"/>
  <Override PartName="/ppt/notesSlides/notesSlide11.xml" ContentType="application/vnd.openxmlformats-officedocument.presentationml.notesSlide+xml"/>
  <Override PartName="/ppt/comments/modernComment_247_E184853.xml" ContentType="application/vnd.ms-powerpoint.comments+xml"/>
  <Override PartName="/ppt/notesSlides/notesSlide12.xml" ContentType="application/vnd.openxmlformats-officedocument.presentationml.notesSlide+xml"/>
  <Override PartName="/ppt/comments/modernComment_246_9C3947DE.xml" ContentType="application/vnd.ms-powerpoint.comments+xml"/>
  <Override PartName="/ppt/notesSlides/notesSlide13.xml" ContentType="application/vnd.openxmlformats-officedocument.presentationml.notesSlide+xml"/>
  <Override PartName="/ppt/comments/modernComment_248_F967C8E9.xml" ContentType="application/vnd.ms-powerpoint.comments+xml"/>
  <Override PartName="/ppt/notesSlides/notesSlide14.xml" ContentType="application/vnd.openxmlformats-officedocument.presentationml.notesSlide+xml"/>
  <Override PartName="/ppt/comments/modernComment_249_B5C73418.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575" r:id="rId2"/>
    <p:sldId id="568" r:id="rId3"/>
    <p:sldId id="600" r:id="rId4"/>
    <p:sldId id="569" r:id="rId5"/>
    <p:sldId id="595" r:id="rId6"/>
    <p:sldId id="577" r:id="rId7"/>
    <p:sldId id="594" r:id="rId8"/>
    <p:sldId id="586" r:id="rId9"/>
    <p:sldId id="589" r:id="rId10"/>
    <p:sldId id="593" r:id="rId11"/>
    <p:sldId id="590" r:id="rId12"/>
    <p:sldId id="591" r:id="rId13"/>
    <p:sldId id="592" r:id="rId14"/>
    <p:sldId id="578" r:id="rId15"/>
    <p:sldId id="580" r:id="rId16"/>
    <p:sldId id="583" r:id="rId17"/>
    <p:sldId id="582" r:id="rId18"/>
    <p:sldId id="584" r:id="rId19"/>
    <p:sldId id="585" r:id="rId20"/>
    <p:sldId id="261" r:id="rId21"/>
    <p:sldId id="596" r:id="rId22"/>
    <p:sldId id="571" r:id="rId23"/>
    <p:sldId id="572" r:id="rId24"/>
    <p:sldId id="573" r:id="rId25"/>
    <p:sldId id="599" r:id="rId26"/>
    <p:sldId id="597" r:id="rId27"/>
    <p:sldId id="574" r:id="rId28"/>
    <p:sldId id="563" r:id="rId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475CDFB-CA30-A45A-7FA7-2798E533E899}" name="Tianyu Ren" initials="" userId="S::40414335@ads.qub.ac.uk::97eb80ff-8731-411c-a8a5-c7cdd884128e"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672D6C"/>
    <a:srgbClr val="00AFAB"/>
    <a:srgbClr val="4A4A4A"/>
    <a:srgbClr val="004D7E"/>
    <a:srgbClr val="00A1E1"/>
    <a:srgbClr val="AC004D"/>
    <a:srgbClr val="D6000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393"/>
    <p:restoredTop sz="94270"/>
  </p:normalViewPr>
  <p:slideViewPr>
    <p:cSldViewPr snapToGrid="0">
      <p:cViewPr>
        <p:scale>
          <a:sx n="128" d="100"/>
          <a:sy n="128" d="100"/>
        </p:scale>
        <p:origin x="1200" y="3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microsoft.com/office/2018/10/relationships/authors" Target="authors.xml"/><Relationship Id="rId8" Type="http://schemas.openxmlformats.org/officeDocument/2006/relationships/slide" Target="slides/slide7.xml"/></Relationships>
</file>

<file path=ppt/comments/modernComment_238_2D55CA2C.xml><?xml version="1.0" encoding="utf-8"?>
<p188:cmLst xmlns:a="http://schemas.openxmlformats.org/drawingml/2006/main" xmlns:r="http://schemas.openxmlformats.org/officeDocument/2006/relationships" xmlns:p188="http://schemas.microsoft.com/office/powerpoint/2018/8/main">
  <p188:cm id="{3400F6B4-14F2-BE4B-8BCF-D182BF0370F8}" authorId="{8475CDFB-CA30-A45A-7FA7-2798E533E899}" created="2023-11-14T00:39:00.634">
    <pc:sldMkLst xmlns:pc="http://schemas.microsoft.com/office/powerpoint/2013/main/command">
      <pc:docMk/>
      <pc:sldMk cId="760597036" sldId="568"/>
    </pc:sldMkLst>
    <p188:txBody>
      <a:bodyPr/>
      <a:lstStyle/>
      <a:p>
        <a:r>
          <a:rPr lang="zh-CN" altLang="en-US"/>
          <a:t>The presentation includes 4 parts:
(1) Introduction to the traditional compliance audit process, which will discuss the definition, importance, common practice and limitations of traditional compliance audit.
(2) Give an overview of the compliance audit with AI. First exemplify the emerging AI technologies using the development history of LLM, then use evidence to show how the famous external audit servers (PwC and KPMG) pay attention to the AI technologies, finally image the future landscape of compliance audit using AI.
(3) Use a specific case in academia to demonstrate the state of the compliance audit using AI.
(4) Discuss the future technological and ethical challenges of compliance audit using AI
</a:t>
        </a:r>
      </a:p>
    </p188:txBody>
  </p188:cm>
</p188:cmLst>
</file>

<file path=ppt/comments/modernComment_239_6E265232.xml><?xml version="1.0" encoding="utf-8"?>
<p188:cmLst xmlns:a="http://schemas.openxmlformats.org/drawingml/2006/main" xmlns:r="http://schemas.openxmlformats.org/officeDocument/2006/relationships" xmlns:p188="http://schemas.microsoft.com/office/powerpoint/2018/8/main">
  <p188:cm id="{32DECCDC-3A04-8C44-9935-D29D6D454F13}" authorId="{8475CDFB-CA30-A45A-7FA7-2798E533E899}" created="2023-11-14T00:40:23.368">
    <pc:sldMkLst xmlns:pc="http://schemas.microsoft.com/office/powerpoint/2013/main/command">
      <pc:docMk/>
      <pc:sldMk cId="1848005170" sldId="569"/>
    </pc:sldMkLst>
    <p188:txBody>
      <a:bodyPr/>
      <a:lstStyle/>
      <a:p>
        <a:r>
          <a:rPr lang="zh-CN" altLang="en-US"/>
          <a:t>This slide is to introduce the definition of compliance audit</a:t>
        </a:r>
      </a:p>
    </p188:txBody>
  </p188:cm>
</p188:cmLst>
</file>

<file path=ppt/comments/modernComment_241_DF1B5A49.xml><?xml version="1.0" encoding="utf-8"?>
<p188:cmLst xmlns:a="http://schemas.openxmlformats.org/drawingml/2006/main" xmlns:r="http://schemas.openxmlformats.org/officeDocument/2006/relationships" xmlns:p188="http://schemas.microsoft.com/office/powerpoint/2018/8/main">
  <p188:cm id="{DA7193AF-6EEA-FC48-86D8-B22DBE8E8D45}" authorId="{8475CDFB-CA30-A45A-7FA7-2798E533E899}" created="2023-11-14T09:24:17.783">
    <pc:sldMkLst xmlns:pc="http://schemas.microsoft.com/office/powerpoint/2013/main/command">
      <pc:docMk/>
      <pc:sldMk cId="3743111753" sldId="577"/>
    </pc:sldMkLst>
    <p188:txBody>
      <a:bodyPr/>
      <a:lstStyle/>
      <a:p>
        <a:r>
          <a:rPr lang="zh-CN" altLang="en-US"/>
          <a:t>This slide introduces the workflow of the compliance audit. The AI, specifically, generative AI like LLM can actually help auditors throughout this pipeline.</a:t>
        </a:r>
      </a:p>
    </p188:txBody>
  </p188:cm>
</p188:cmLst>
</file>

<file path=ppt/comments/modernComment_242_6DEB3ADE.xml><?xml version="1.0" encoding="utf-8"?>
<p188:cmLst xmlns:a="http://schemas.openxmlformats.org/drawingml/2006/main" xmlns:r="http://schemas.openxmlformats.org/officeDocument/2006/relationships" xmlns:p188="http://schemas.microsoft.com/office/powerpoint/2018/8/main">
  <p188:cm id="{92500C6B-646B-B346-BC8E-A91DE23AD99C}" authorId="{8475CDFB-CA30-A45A-7FA7-2798E533E899}" created="2023-11-14T09:45:58.006">
    <pc:sldMkLst xmlns:pc="http://schemas.microsoft.com/office/powerpoint/2013/main/command">
      <pc:docMk/>
      <pc:sldMk cId="1844132574" sldId="578"/>
    </pc:sldMkLst>
    <p188:txBody>
      <a:bodyPr/>
      <a:lstStyle/>
      <a:p>
        <a:r>
          <a:rPr lang="zh-CN" altLang="en-US"/>
          <a:t>Use a specific case in academia to demonstrate the state of the compliance audit using AI.</a:t>
        </a:r>
      </a:p>
    </p188:txBody>
  </p188:cm>
</p188:cmLst>
</file>

<file path=ppt/comments/modernComment_244_E892DF27.xml><?xml version="1.0" encoding="utf-8"?>
<p188:cmLst xmlns:a="http://schemas.openxmlformats.org/drawingml/2006/main" xmlns:r="http://schemas.openxmlformats.org/officeDocument/2006/relationships" xmlns:p188="http://schemas.microsoft.com/office/powerpoint/2018/8/main">
  <p188:cm id="{1FF92DBD-8819-8848-BAFB-F35273A2DD0D}" authorId="{8475CDFB-CA30-A45A-7FA7-2798E533E899}" created="2023-11-14T09:49:09.377">
    <ac:txMkLst xmlns:ac="http://schemas.microsoft.com/office/drawing/2013/main/command">
      <pc:docMk xmlns:pc="http://schemas.microsoft.com/office/powerpoint/2013/main/command"/>
      <pc:sldMk xmlns:pc="http://schemas.microsoft.com/office/powerpoint/2013/main/command" cId="3901939495" sldId="580"/>
      <ac:spMk id="5" creationId="{132C0B13-A67E-BCB8-297E-F84EF0CC3153}"/>
      <ac:txMk cp="0" len="82">
        <ac:context len="83" hash="1200082217"/>
      </ac:txMk>
    </ac:txMkLst>
    <p188:pos x="6002351" y="594355"/>
    <p188:txBody>
      <a:bodyPr/>
      <a:lstStyle/>
      <a:p>
        <a:r>
          <a:rPr lang="zh-CN" altLang="en-US"/>
          <a:t>The selected paper is published in Sep 2023, which is fairly new. 
The title is *NLP-based Automated Compliance Checking of Data Processing Agreements against GDPR*
What the authors have done is to use NLP techniques (but  mainly the rule-based methods) to check the compliance of the data processing agreement against the GDPR requirements.
The motivation of this paper is included in the slide</a:t>
        </a:r>
      </a:p>
    </p188:txBody>
  </p188:cm>
</p188:cmLst>
</file>

<file path=ppt/comments/modernComment_246_9C3947DE.xml><?xml version="1.0" encoding="utf-8"?>
<p188:cmLst xmlns:a="http://schemas.openxmlformats.org/drawingml/2006/main" xmlns:r="http://schemas.openxmlformats.org/officeDocument/2006/relationships" xmlns:p188="http://schemas.microsoft.com/office/powerpoint/2018/8/main">
  <p188:cm id="{266EE39D-FE21-F840-9623-CAA114E557F6}" authorId="{8475CDFB-CA30-A45A-7FA7-2798E533E899}" created="2023-11-14T09:57:46.455">
    <pc:sldMkLst xmlns:pc="http://schemas.microsoft.com/office/powerpoint/2013/main/command">
      <pc:docMk/>
      <pc:sldMk cId="2620999646" sldId="582"/>
    </pc:sldMkLst>
    <p188:txBody>
      <a:bodyPr/>
      <a:lstStyle/>
      <a:p>
        <a:r>
          <a:rPr lang="zh-CN" altLang="en-US"/>
          <a:t>The following is the details of the proposed method.
Generally, the proposed method is to:
(1) Get the semantic representation of each requirement by GDPR and each statement in the input DPA. The semantic representation is formed by a predicate-arguments structure.
(2) Use overlap rate and similarity metrics to check whether one requirement by GDPR  can find its matched statement in the input DPA</a:t>
        </a:r>
      </a:p>
    </p188:txBody>
  </p188:cm>
</p188:cmLst>
</file>

<file path=ppt/comments/modernComment_247_E184853.xml><?xml version="1.0" encoding="utf-8"?>
<p188:cmLst xmlns:a="http://schemas.openxmlformats.org/drawingml/2006/main" xmlns:r="http://schemas.openxmlformats.org/officeDocument/2006/relationships" xmlns:p188="http://schemas.microsoft.com/office/powerpoint/2018/8/main">
  <p188:cm id="{505FDEB4-FEF2-0240-ABE0-4509851E588C}" authorId="{8475CDFB-CA30-A45A-7FA7-2798E533E899}" created="2023-11-14T09:53:23.958">
    <pc:sldMkLst xmlns:pc="http://schemas.microsoft.com/office/powerpoint/2013/main/command">
      <pc:docMk/>
      <pc:sldMk cId="236472403" sldId="583"/>
    </pc:sldMkLst>
    <p188:txBody>
      <a:bodyPr/>
      <a:lstStyle/>
      <a:p>
        <a:r>
          <a:rPr lang="zh-CN" altLang="en-US"/>
          <a:t>We demonstrates the performance of the  author’s proposed method first. Though the method failed to identify 132 genuine violations. The overall performance is good</a:t>
        </a:r>
      </a:p>
    </p188:txBody>
  </p188:cm>
</p188:cmLst>
</file>

<file path=ppt/comments/modernComment_248_F967C8E9.xml><?xml version="1.0" encoding="utf-8"?>
<p188:cmLst xmlns:a="http://schemas.openxmlformats.org/drawingml/2006/main" xmlns:r="http://schemas.openxmlformats.org/officeDocument/2006/relationships" xmlns:p188="http://schemas.microsoft.com/office/powerpoint/2018/8/main">
  <p188:cm id="{FF848A01-7EB6-5348-A32B-6F6CDB146B9C}" authorId="{8475CDFB-CA30-A45A-7FA7-2798E533E899}" created="2023-11-14T10:00:38.250">
    <pc:sldMkLst xmlns:pc="http://schemas.microsoft.com/office/powerpoint/2013/main/command">
      <pc:docMk/>
      <pc:sldMk cId="4184328425" sldId="584"/>
    </pc:sldMkLst>
    <p188:txBody>
      <a:bodyPr/>
      <a:lstStyle/>
      <a:p>
        <a:r>
          <a:rPr lang="zh-CN" altLang="en-US"/>
          <a:t>After annotating the GDPR requirements in the predicate-arguments structure. The authors defined a set of rules to convert each statement in the input DPA to the same representation form as the requirements.
Data preprocessing and text enriching are also incorporated in this process.</a:t>
        </a:r>
      </a:p>
    </p188:txBody>
  </p188:cm>
</p188:cmLst>
</file>

<file path=ppt/comments/modernComment_249_B5C73418.xml><?xml version="1.0" encoding="utf-8"?>
<p188:cmLst xmlns:a="http://schemas.openxmlformats.org/drawingml/2006/main" xmlns:r="http://schemas.openxmlformats.org/officeDocument/2006/relationships" xmlns:p188="http://schemas.microsoft.com/office/powerpoint/2018/8/main">
  <p188:cm id="{F49C5C81-D230-854F-BAF3-B06DAAA971EE}" authorId="{8475CDFB-CA30-A45A-7FA7-2798E533E899}" created="2023-11-14T10:01:59.900">
    <pc:sldMkLst xmlns:pc="http://schemas.microsoft.com/office/powerpoint/2013/main/command">
      <pc:docMk/>
      <pc:sldMk cId="3049731096" sldId="585"/>
    </pc:sldMkLst>
    <p188:txBody>
      <a:bodyPr/>
      <a:lstStyle/>
      <a:p>
        <a:r>
          <a:rPr lang="zh-CN" altLang="en-US"/>
          <a:t>Finally, the compliance checking will be conducted by matching the two representation.
The authors proposed a fine-grained matching method which separately matches the predicates and arguments and finally get a overall score.</a:t>
        </a:r>
      </a:p>
    </p188:txBody>
  </p188:cm>
</p188:cmLst>
</file>

<file path=ppt/comments/modernComment_24A_A893F026.xml><?xml version="1.0" encoding="utf-8"?>
<p188:cmLst xmlns:a="http://schemas.openxmlformats.org/drawingml/2006/main" xmlns:r="http://schemas.openxmlformats.org/officeDocument/2006/relationships" xmlns:p188="http://schemas.microsoft.com/office/powerpoint/2018/8/main">
  <p188:cm id="{155CC65E-0735-E844-89F5-915737565158}" authorId="{8475CDFB-CA30-A45A-7FA7-2798E533E899}" created="2023-11-14T09:29:39.844">
    <pc:sldMkLst xmlns:pc="http://schemas.microsoft.com/office/powerpoint/2013/main/command">
      <pc:docMk/>
      <pc:sldMk cId="2828267558" sldId="586"/>
    </pc:sldMkLst>
    <p188:txBody>
      <a:bodyPr/>
      <a:lstStyle/>
      <a:p>
        <a:r>
          <a:rPr lang="zh-CN" altLang="en-US"/>
          <a:t>Give an overview of the compliance audit with AI. First exemplify the emerging AI technologies using the development history of LLM, then use evidence to show how the famous external audit servers (PwC and KPMG) pay attention to the AI technologies, finally image the future landscape of compliance audit using AI.</a:t>
        </a:r>
      </a:p>
    </p188:txBody>
  </p188:cm>
</p188:cmLst>
</file>

<file path=ppt/comments/modernComment_24D_B21F9638.xml><?xml version="1.0" encoding="utf-8"?>
<p188:cmLst xmlns:a="http://schemas.openxmlformats.org/drawingml/2006/main" xmlns:r="http://schemas.openxmlformats.org/officeDocument/2006/relationships" xmlns:p188="http://schemas.microsoft.com/office/powerpoint/2018/8/main">
  <p188:cm id="{E85D6048-FC7C-3F4A-A818-EC8F99820D88}" authorId="{8475CDFB-CA30-A45A-7FA7-2798E533E899}" created="2023-11-14T09:32:29.012">
    <pc:sldMkLst xmlns:pc="http://schemas.microsoft.com/office/powerpoint/2013/main/command">
      <pc:docMk/>
      <pc:sldMk cId="2988414520" sldId="589"/>
    </pc:sldMkLst>
    <p188:txBody>
      <a:bodyPr/>
      <a:lstStyle/>
      <a:p>
        <a:r>
          <a:rPr lang="zh-CN" altLang="en-US"/>
          <a:t>Through the development of the LLM, we will see the booming development of AI, especially generative AI. From transformer in 2017, OpenAI has been developing a series of GPTs; Google and Facebook (meta) also released their own LLMs, such as Claude and Llama.</a:t>
        </a:r>
      </a:p>
    </p188:txBody>
  </p188:cm>
</p188:cmLst>
</file>

<file path=ppt/comments/modernComment_24E_FDDE14AF.xml><?xml version="1.0" encoding="utf-8"?>
<p188:cmLst xmlns:a="http://schemas.openxmlformats.org/drawingml/2006/main" xmlns:r="http://schemas.openxmlformats.org/officeDocument/2006/relationships" xmlns:p188="http://schemas.microsoft.com/office/powerpoint/2018/8/main">
  <p188:cm id="{EE665BE4-D4E5-FE41-8790-624EF379B1B3}" authorId="{8475CDFB-CA30-A45A-7FA7-2798E533E899}" created="2023-11-14T09:45:03.294">
    <pc:sldMkLst xmlns:pc="http://schemas.microsoft.com/office/powerpoint/2013/main/command">
      <pc:docMk/>
      <pc:sldMk cId="4259189935" sldId="590"/>
    </pc:sldMkLst>
    <p188:txBody>
      <a:bodyPr/>
      <a:lstStyle/>
      <a:p>
        <a:r>
          <a:rPr lang="zh-CN" altLang="en-US"/>
          <a:t>We image the future landscape of compliance audit with AI. Compliance audit is a kind of work that really needs human control. But with the development of AI, I.e., when the AI technologies become more controllable, the automated compliance audit may truly come true.</a:t>
        </a:r>
      </a:p>
    </p188:txBody>
  </p188:cm>
</p188:cmLst>
</file>

<file path=ppt/comments/modernComment_251_CFC10068.xml><?xml version="1.0" encoding="utf-8"?>
<p188:cmLst xmlns:a="http://schemas.openxmlformats.org/drawingml/2006/main" xmlns:r="http://schemas.openxmlformats.org/officeDocument/2006/relationships" xmlns:p188="http://schemas.microsoft.com/office/powerpoint/2018/8/main">
  <p188:cm id="{82B973C1-2C06-0F4B-A81C-A15B8C0D4566}" authorId="{8475CDFB-CA30-A45A-7FA7-2798E533E899}" created="2023-11-14T09:40:28.018">
    <pc:sldMkLst xmlns:pc="http://schemas.microsoft.com/office/powerpoint/2013/main/command">
      <pc:docMk/>
      <pc:sldMk cId="3485532264" sldId="593"/>
    </pc:sldMkLst>
    <p188:txBody>
      <a:bodyPr/>
      <a:lstStyle/>
      <a:p>
        <a:r>
          <a:rPr lang="zh-CN" altLang="en-US"/>
          <a:t>I have done a lot of searching, but it seems there still doesn’t exist complete AI supported compliance audit system. So, to demonstrate the state of the practice, I used the cases of how much PwC and KPMG, which are  2 of the Big Four accountancy firms, investigated to the generative AI. </a:t>
        </a:r>
      </a:p>
    </p188:txBody>
  </p188:cm>
</p188:cmLst>
</file>

<file path=ppt/comments/modernComment_252_49F963AD.xml><?xml version="1.0" encoding="utf-8"?>
<p188:cmLst xmlns:a="http://schemas.openxmlformats.org/drawingml/2006/main" xmlns:r="http://schemas.openxmlformats.org/officeDocument/2006/relationships" xmlns:p188="http://schemas.microsoft.com/office/powerpoint/2018/8/main">
  <p188:cm id="{5E64AB06-5B86-F74F-A46A-66BD6CA92665}" authorId="{8475CDFB-CA30-A45A-7FA7-2798E533E899}" created="2023-11-14T09:29:09.086">
    <pc:sldMkLst xmlns:pc="http://schemas.microsoft.com/office/powerpoint/2013/main/command">
      <pc:docMk/>
      <pc:sldMk cId="1241080749" sldId="594"/>
    </pc:sldMkLst>
    <p188:txBody>
      <a:bodyPr/>
      <a:lstStyle/>
      <a:p>
        <a:r>
          <a:rPr lang="zh-CN" altLang="en-US"/>
          <a:t>This slide discusses the limitations of traditional compliance audit process from three perspectives: (1) Organizational resource allocation, (2) Human are still fallible and can be overwhelmed  by the amount of information and (3) Manually conducting compliance audit can not cover all audit scopes and monitoring times </a:t>
        </a:r>
      </a:p>
    </p188:txBody>
  </p188:cm>
</p188:cmLst>
</file>

<file path=ppt/comments/modernComment_258_EAB9B873.xml><?xml version="1.0" encoding="utf-8"?>
<p188:cmLst xmlns:a="http://schemas.openxmlformats.org/drawingml/2006/main" xmlns:r="http://schemas.openxmlformats.org/officeDocument/2006/relationships" xmlns:p188="http://schemas.microsoft.com/office/powerpoint/2018/8/main">
  <p188:cm id="{301DDECD-4F1B-CF48-9A60-33496DDD4315}" authorId="{8475CDFB-CA30-A45A-7FA7-2798E533E899}" created="2023-11-14T09:29:39.844">
    <pc:sldMkLst xmlns:pc="http://schemas.microsoft.com/office/powerpoint/2013/main/command">
      <pc:docMk/>
      <pc:sldMk cId="2828267558" sldId="586"/>
    </pc:sldMkLst>
    <p188:txBody>
      <a:bodyPr/>
      <a:lstStyle/>
      <a:p>
        <a:r>
          <a:rPr lang="zh-CN" altLang="en-US"/>
          <a:t>Give an overview of the compliance audit with AI. First exemplify the emerging AI technologies using the development history of LLM, then use evidence to show how the famous external audit servers (PwC and KPMG) pay attention to the AI technologies, finally image the future landscape of compliance audit using AI.</a:t>
        </a:r>
      </a:p>
    </p188:txBody>
  </p188:cm>
</p188:cmLst>
</file>

<file path=ppt/media/hdphoto1.wdp>
</file>

<file path=ppt/media/hdphoto2.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CEF46F-9414-504D-A1F5-0F7CCDDB15AB}" type="datetimeFigureOut">
              <a:rPr kumimoji="1" lang="zh-CN" altLang="en-US" smtClean="0"/>
              <a:t>2023/11/19</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A6E3A5-965C-4248-8255-0FEE3BB4E617}" type="slidenum">
              <a:rPr kumimoji="1" lang="zh-CN" altLang="en-US" smtClean="0"/>
              <a:t>‹#›</a:t>
            </a:fld>
            <a:endParaRPr kumimoji="1" lang="zh-CN" altLang="en-US"/>
          </a:p>
        </p:txBody>
      </p:sp>
    </p:spTree>
    <p:extLst>
      <p:ext uri="{BB962C8B-B14F-4D97-AF65-F5344CB8AC3E}">
        <p14:creationId xmlns:p14="http://schemas.microsoft.com/office/powerpoint/2010/main" val="9984921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6A248D-BB66-674C-86EC-064E92B715AF}" type="slidenum">
              <a:rPr lang="en-US" smtClean="0"/>
              <a:t>2</a:t>
            </a:fld>
            <a:endParaRPr lang="en-US"/>
          </a:p>
        </p:txBody>
      </p:sp>
    </p:spTree>
    <p:extLst>
      <p:ext uri="{BB962C8B-B14F-4D97-AF65-F5344CB8AC3E}">
        <p14:creationId xmlns:p14="http://schemas.microsoft.com/office/powerpoint/2010/main" val="26267856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6A248D-BB66-674C-86EC-064E92B715AF}" type="slidenum">
              <a:rPr lang="en-US" smtClean="0"/>
              <a:t>15</a:t>
            </a:fld>
            <a:endParaRPr lang="en-US"/>
          </a:p>
        </p:txBody>
      </p:sp>
    </p:spTree>
    <p:extLst>
      <p:ext uri="{BB962C8B-B14F-4D97-AF65-F5344CB8AC3E}">
        <p14:creationId xmlns:p14="http://schemas.microsoft.com/office/powerpoint/2010/main" val="16998062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6A248D-BB66-674C-86EC-064E92B715AF}" type="slidenum">
              <a:rPr lang="en-US" smtClean="0"/>
              <a:t>16</a:t>
            </a:fld>
            <a:endParaRPr lang="en-US"/>
          </a:p>
        </p:txBody>
      </p:sp>
    </p:spTree>
    <p:extLst>
      <p:ext uri="{BB962C8B-B14F-4D97-AF65-F5344CB8AC3E}">
        <p14:creationId xmlns:p14="http://schemas.microsoft.com/office/powerpoint/2010/main" val="11135125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6A248D-BB66-674C-86EC-064E92B715AF}" type="slidenum">
              <a:rPr lang="en-US" smtClean="0"/>
              <a:t>17</a:t>
            </a:fld>
            <a:endParaRPr lang="en-US"/>
          </a:p>
        </p:txBody>
      </p:sp>
    </p:spTree>
    <p:extLst>
      <p:ext uri="{BB962C8B-B14F-4D97-AF65-F5344CB8AC3E}">
        <p14:creationId xmlns:p14="http://schemas.microsoft.com/office/powerpoint/2010/main" val="402617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6A248D-BB66-674C-86EC-064E92B715AF}" type="slidenum">
              <a:rPr lang="en-US" smtClean="0"/>
              <a:t>18</a:t>
            </a:fld>
            <a:endParaRPr lang="en-US"/>
          </a:p>
        </p:txBody>
      </p:sp>
    </p:spTree>
    <p:extLst>
      <p:ext uri="{BB962C8B-B14F-4D97-AF65-F5344CB8AC3E}">
        <p14:creationId xmlns:p14="http://schemas.microsoft.com/office/powerpoint/2010/main" val="19662770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6A248D-BB66-674C-86EC-064E92B715AF}" type="slidenum">
              <a:rPr lang="en-US" smtClean="0"/>
              <a:t>19</a:t>
            </a:fld>
            <a:endParaRPr lang="en-US"/>
          </a:p>
        </p:txBody>
      </p:sp>
    </p:spTree>
    <p:extLst>
      <p:ext uri="{BB962C8B-B14F-4D97-AF65-F5344CB8AC3E}">
        <p14:creationId xmlns:p14="http://schemas.microsoft.com/office/powerpoint/2010/main" val="12886457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u="none" strike="noStrike" dirty="0">
                <a:solidFill>
                  <a:srgbClr val="202124"/>
                </a:solidFill>
                <a:effectLst/>
                <a:latin typeface="Google Sans"/>
              </a:rPr>
              <a:t>A compliance audit is </a:t>
            </a:r>
            <a:r>
              <a:rPr lang="en-GB" b="0" i="0" u="none" strike="noStrike" dirty="0">
                <a:solidFill>
                  <a:srgbClr val="040C28"/>
                </a:solidFill>
                <a:effectLst/>
                <a:latin typeface="Google Sans"/>
              </a:rPr>
              <a:t>an evaluation of whether a company is following these set standards</a:t>
            </a:r>
            <a:r>
              <a:rPr lang="en-GB" b="0" i="0" u="none" strike="noStrike" dirty="0">
                <a:solidFill>
                  <a:srgbClr val="202124"/>
                </a:solidFill>
                <a:effectLst/>
                <a:latin typeface="Google Sans"/>
              </a:rPr>
              <a:t>. Compliance auditing involves the review of an organization's policies, procedures, processes, files, and documentation to determine whether they are in alignment with existing regulations in that industry.</a:t>
            </a:r>
            <a:endParaRPr lang="en-US" dirty="0"/>
          </a:p>
        </p:txBody>
      </p:sp>
      <p:sp>
        <p:nvSpPr>
          <p:cNvPr id="4" name="Slide Number Placeholder 3"/>
          <p:cNvSpPr>
            <a:spLocks noGrp="1"/>
          </p:cNvSpPr>
          <p:nvPr>
            <p:ph type="sldNum" sz="quarter" idx="5"/>
          </p:nvPr>
        </p:nvSpPr>
        <p:spPr/>
        <p:txBody>
          <a:bodyPr/>
          <a:lstStyle/>
          <a:p>
            <a:fld id="{996A248D-BB66-674C-86EC-064E92B715AF}" type="slidenum">
              <a:rPr lang="en-US" smtClean="0"/>
              <a:t>4</a:t>
            </a:fld>
            <a:endParaRPr lang="en-US"/>
          </a:p>
        </p:txBody>
      </p:sp>
    </p:spTree>
    <p:extLst>
      <p:ext uri="{BB962C8B-B14F-4D97-AF65-F5344CB8AC3E}">
        <p14:creationId xmlns:p14="http://schemas.microsoft.com/office/powerpoint/2010/main" val="7113836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6A248D-BB66-674C-86EC-064E92B715AF}" type="slidenum">
              <a:rPr lang="en-US" smtClean="0"/>
              <a:t>6</a:t>
            </a:fld>
            <a:endParaRPr lang="en-US"/>
          </a:p>
        </p:txBody>
      </p:sp>
    </p:spTree>
    <p:extLst>
      <p:ext uri="{BB962C8B-B14F-4D97-AF65-F5344CB8AC3E}">
        <p14:creationId xmlns:p14="http://schemas.microsoft.com/office/powerpoint/2010/main" val="24472198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6A248D-BB66-674C-86EC-064E92B715AF}" type="slidenum">
              <a:rPr lang="en-US" smtClean="0"/>
              <a:t>7</a:t>
            </a:fld>
            <a:endParaRPr lang="en-US"/>
          </a:p>
        </p:txBody>
      </p:sp>
    </p:spTree>
    <p:extLst>
      <p:ext uri="{BB962C8B-B14F-4D97-AF65-F5344CB8AC3E}">
        <p14:creationId xmlns:p14="http://schemas.microsoft.com/office/powerpoint/2010/main" val="27394740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6A248D-BB66-674C-86EC-064E92B715AF}" type="slidenum">
              <a:rPr lang="en-US" smtClean="0"/>
              <a:t>9</a:t>
            </a:fld>
            <a:endParaRPr lang="en-US"/>
          </a:p>
        </p:txBody>
      </p:sp>
    </p:spTree>
    <p:extLst>
      <p:ext uri="{BB962C8B-B14F-4D97-AF65-F5344CB8AC3E}">
        <p14:creationId xmlns:p14="http://schemas.microsoft.com/office/powerpoint/2010/main" val="30927950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6A248D-BB66-674C-86EC-064E92B715AF}" type="slidenum">
              <a:rPr lang="en-US" smtClean="0"/>
              <a:t>10</a:t>
            </a:fld>
            <a:endParaRPr lang="en-US"/>
          </a:p>
        </p:txBody>
      </p:sp>
    </p:spTree>
    <p:extLst>
      <p:ext uri="{BB962C8B-B14F-4D97-AF65-F5344CB8AC3E}">
        <p14:creationId xmlns:p14="http://schemas.microsoft.com/office/powerpoint/2010/main" val="33075644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6A248D-BB66-674C-86EC-064E92B715AF}" type="slidenum">
              <a:rPr lang="en-US" smtClean="0"/>
              <a:t>11</a:t>
            </a:fld>
            <a:endParaRPr lang="en-US"/>
          </a:p>
        </p:txBody>
      </p:sp>
    </p:spTree>
    <p:extLst>
      <p:ext uri="{BB962C8B-B14F-4D97-AF65-F5344CB8AC3E}">
        <p14:creationId xmlns:p14="http://schemas.microsoft.com/office/powerpoint/2010/main" val="1845908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6A248D-BB66-674C-86EC-064E92B715AF}" type="slidenum">
              <a:rPr lang="en-US" smtClean="0"/>
              <a:t>12</a:t>
            </a:fld>
            <a:endParaRPr lang="en-US"/>
          </a:p>
        </p:txBody>
      </p:sp>
    </p:spTree>
    <p:extLst>
      <p:ext uri="{BB962C8B-B14F-4D97-AF65-F5344CB8AC3E}">
        <p14:creationId xmlns:p14="http://schemas.microsoft.com/office/powerpoint/2010/main" val="37155960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6A248D-BB66-674C-86EC-064E92B715AF}" type="slidenum">
              <a:rPr lang="en-US" smtClean="0"/>
              <a:t>13</a:t>
            </a:fld>
            <a:endParaRPr lang="en-US"/>
          </a:p>
        </p:txBody>
      </p:sp>
    </p:spTree>
    <p:extLst>
      <p:ext uri="{BB962C8B-B14F-4D97-AF65-F5344CB8AC3E}">
        <p14:creationId xmlns:p14="http://schemas.microsoft.com/office/powerpoint/2010/main" val="7238167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2478CB2-3EF8-C076-DA62-79C48FF62944}"/>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11B6457A-7F3F-AF76-BAE6-EECAB38517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7AAC94D5-2B19-5E02-13E2-2A139C2D8AB7}"/>
              </a:ext>
            </a:extLst>
          </p:cNvPr>
          <p:cNvSpPr>
            <a:spLocks noGrp="1"/>
          </p:cNvSpPr>
          <p:nvPr>
            <p:ph type="dt" sz="half" idx="10"/>
          </p:nvPr>
        </p:nvSpPr>
        <p:spPr/>
        <p:txBody>
          <a:bodyPr/>
          <a:lstStyle/>
          <a:p>
            <a:fld id="{85834328-5A31-2A40-803B-7C3DB926C4FC}" type="datetimeFigureOut">
              <a:rPr kumimoji="1" lang="zh-CN" altLang="en-US" smtClean="0"/>
              <a:t>2023/11/19</a:t>
            </a:fld>
            <a:endParaRPr kumimoji="1" lang="zh-CN" altLang="en-US"/>
          </a:p>
        </p:txBody>
      </p:sp>
      <p:sp>
        <p:nvSpPr>
          <p:cNvPr id="5" name="页脚占位符 4">
            <a:extLst>
              <a:ext uri="{FF2B5EF4-FFF2-40B4-BE49-F238E27FC236}">
                <a16:creationId xmlns:a16="http://schemas.microsoft.com/office/drawing/2014/main" id="{D954C405-26C2-5951-2FE8-F7A27D148B73}"/>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B5D25F4E-058A-1CCD-63CC-654570CFE5CD}"/>
              </a:ext>
            </a:extLst>
          </p:cNvPr>
          <p:cNvSpPr>
            <a:spLocks noGrp="1"/>
          </p:cNvSpPr>
          <p:nvPr>
            <p:ph type="sldNum" sz="quarter" idx="12"/>
          </p:nvPr>
        </p:nvSpPr>
        <p:spPr/>
        <p:txBody>
          <a:bodyPr/>
          <a:lstStyle/>
          <a:p>
            <a:fld id="{16EEA7BF-1205-8648-B8A3-B483F8DB95A5}" type="slidenum">
              <a:rPr kumimoji="1" lang="zh-CN" altLang="en-US" smtClean="0"/>
              <a:t>‹#›</a:t>
            </a:fld>
            <a:endParaRPr kumimoji="1" lang="zh-CN" altLang="en-US"/>
          </a:p>
        </p:txBody>
      </p:sp>
    </p:spTree>
    <p:extLst>
      <p:ext uri="{BB962C8B-B14F-4D97-AF65-F5344CB8AC3E}">
        <p14:creationId xmlns:p14="http://schemas.microsoft.com/office/powerpoint/2010/main" val="4077653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57B17E-8722-30E8-C47E-0E0049474F1F}"/>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CE9825BF-708C-66C6-B748-0FCCEBC37D69}"/>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A097B695-AB36-9D82-5C8E-71E7C6E498A1}"/>
              </a:ext>
            </a:extLst>
          </p:cNvPr>
          <p:cNvSpPr>
            <a:spLocks noGrp="1"/>
          </p:cNvSpPr>
          <p:nvPr>
            <p:ph type="dt" sz="half" idx="10"/>
          </p:nvPr>
        </p:nvSpPr>
        <p:spPr/>
        <p:txBody>
          <a:bodyPr/>
          <a:lstStyle/>
          <a:p>
            <a:fld id="{85834328-5A31-2A40-803B-7C3DB926C4FC}" type="datetimeFigureOut">
              <a:rPr kumimoji="1" lang="zh-CN" altLang="en-US" smtClean="0"/>
              <a:t>2023/11/19</a:t>
            </a:fld>
            <a:endParaRPr kumimoji="1" lang="zh-CN" altLang="en-US"/>
          </a:p>
        </p:txBody>
      </p:sp>
      <p:sp>
        <p:nvSpPr>
          <p:cNvPr id="5" name="页脚占位符 4">
            <a:extLst>
              <a:ext uri="{FF2B5EF4-FFF2-40B4-BE49-F238E27FC236}">
                <a16:creationId xmlns:a16="http://schemas.microsoft.com/office/drawing/2014/main" id="{64702436-2365-68C7-2FE4-9B544C2EBFE7}"/>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D003320F-D836-D4C5-C5D4-29070C98F6D1}"/>
              </a:ext>
            </a:extLst>
          </p:cNvPr>
          <p:cNvSpPr>
            <a:spLocks noGrp="1"/>
          </p:cNvSpPr>
          <p:nvPr>
            <p:ph type="sldNum" sz="quarter" idx="12"/>
          </p:nvPr>
        </p:nvSpPr>
        <p:spPr/>
        <p:txBody>
          <a:bodyPr/>
          <a:lstStyle/>
          <a:p>
            <a:fld id="{16EEA7BF-1205-8648-B8A3-B483F8DB95A5}" type="slidenum">
              <a:rPr kumimoji="1" lang="zh-CN" altLang="en-US" smtClean="0"/>
              <a:t>‹#›</a:t>
            </a:fld>
            <a:endParaRPr kumimoji="1" lang="zh-CN" altLang="en-US"/>
          </a:p>
        </p:txBody>
      </p:sp>
    </p:spTree>
    <p:extLst>
      <p:ext uri="{BB962C8B-B14F-4D97-AF65-F5344CB8AC3E}">
        <p14:creationId xmlns:p14="http://schemas.microsoft.com/office/powerpoint/2010/main" val="15032459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F6BA3195-2DBD-A671-E824-3C2D28479418}"/>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F6CCED86-094A-5F67-941A-A9063C2E8F03}"/>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9560BD37-E6B4-9D65-0EF8-CEBF30E0B9E7}"/>
              </a:ext>
            </a:extLst>
          </p:cNvPr>
          <p:cNvSpPr>
            <a:spLocks noGrp="1"/>
          </p:cNvSpPr>
          <p:nvPr>
            <p:ph type="dt" sz="half" idx="10"/>
          </p:nvPr>
        </p:nvSpPr>
        <p:spPr/>
        <p:txBody>
          <a:bodyPr/>
          <a:lstStyle/>
          <a:p>
            <a:fld id="{85834328-5A31-2A40-803B-7C3DB926C4FC}" type="datetimeFigureOut">
              <a:rPr kumimoji="1" lang="zh-CN" altLang="en-US" smtClean="0"/>
              <a:t>2023/11/19</a:t>
            </a:fld>
            <a:endParaRPr kumimoji="1" lang="zh-CN" altLang="en-US"/>
          </a:p>
        </p:txBody>
      </p:sp>
      <p:sp>
        <p:nvSpPr>
          <p:cNvPr id="5" name="页脚占位符 4">
            <a:extLst>
              <a:ext uri="{FF2B5EF4-FFF2-40B4-BE49-F238E27FC236}">
                <a16:creationId xmlns:a16="http://schemas.microsoft.com/office/drawing/2014/main" id="{E0E190E9-E303-F8EB-B3DA-C5FDF9DB6FC6}"/>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C8320F0D-A238-3ADC-D774-36A11292EA13}"/>
              </a:ext>
            </a:extLst>
          </p:cNvPr>
          <p:cNvSpPr>
            <a:spLocks noGrp="1"/>
          </p:cNvSpPr>
          <p:nvPr>
            <p:ph type="sldNum" sz="quarter" idx="12"/>
          </p:nvPr>
        </p:nvSpPr>
        <p:spPr/>
        <p:txBody>
          <a:bodyPr/>
          <a:lstStyle/>
          <a:p>
            <a:fld id="{16EEA7BF-1205-8648-B8A3-B483F8DB95A5}" type="slidenum">
              <a:rPr kumimoji="1" lang="zh-CN" altLang="en-US" smtClean="0"/>
              <a:t>‹#›</a:t>
            </a:fld>
            <a:endParaRPr kumimoji="1" lang="zh-CN" altLang="en-US"/>
          </a:p>
        </p:txBody>
      </p:sp>
    </p:spTree>
    <p:extLst>
      <p:ext uri="{BB962C8B-B14F-4D97-AF65-F5344CB8AC3E}">
        <p14:creationId xmlns:p14="http://schemas.microsoft.com/office/powerpoint/2010/main" val="21556924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LOGO ON 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91596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BLANK 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1306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29A2A2-C769-E07E-8184-514C38951486}"/>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A34B8DC2-4A9D-3113-F669-B67DAAB694DE}"/>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B9CA2D16-F44D-F75F-C7D4-19AA9223A1A7}"/>
              </a:ext>
            </a:extLst>
          </p:cNvPr>
          <p:cNvSpPr>
            <a:spLocks noGrp="1"/>
          </p:cNvSpPr>
          <p:nvPr>
            <p:ph type="dt" sz="half" idx="10"/>
          </p:nvPr>
        </p:nvSpPr>
        <p:spPr/>
        <p:txBody>
          <a:bodyPr/>
          <a:lstStyle/>
          <a:p>
            <a:fld id="{85834328-5A31-2A40-803B-7C3DB926C4FC}" type="datetimeFigureOut">
              <a:rPr kumimoji="1" lang="zh-CN" altLang="en-US" smtClean="0"/>
              <a:t>2023/11/19</a:t>
            </a:fld>
            <a:endParaRPr kumimoji="1" lang="zh-CN" altLang="en-US"/>
          </a:p>
        </p:txBody>
      </p:sp>
      <p:sp>
        <p:nvSpPr>
          <p:cNvPr id="5" name="页脚占位符 4">
            <a:extLst>
              <a:ext uri="{FF2B5EF4-FFF2-40B4-BE49-F238E27FC236}">
                <a16:creationId xmlns:a16="http://schemas.microsoft.com/office/drawing/2014/main" id="{433ABF5A-E016-B016-8F8B-36F6B91F4972}"/>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E7BB534D-070F-252F-8D21-2B50FB5E081A}"/>
              </a:ext>
            </a:extLst>
          </p:cNvPr>
          <p:cNvSpPr>
            <a:spLocks noGrp="1"/>
          </p:cNvSpPr>
          <p:nvPr>
            <p:ph type="sldNum" sz="quarter" idx="12"/>
          </p:nvPr>
        </p:nvSpPr>
        <p:spPr/>
        <p:txBody>
          <a:bodyPr/>
          <a:lstStyle/>
          <a:p>
            <a:fld id="{16EEA7BF-1205-8648-B8A3-B483F8DB95A5}" type="slidenum">
              <a:rPr kumimoji="1" lang="zh-CN" altLang="en-US" smtClean="0"/>
              <a:t>‹#›</a:t>
            </a:fld>
            <a:endParaRPr kumimoji="1" lang="zh-CN" altLang="en-US"/>
          </a:p>
        </p:txBody>
      </p:sp>
    </p:spTree>
    <p:extLst>
      <p:ext uri="{BB962C8B-B14F-4D97-AF65-F5344CB8AC3E}">
        <p14:creationId xmlns:p14="http://schemas.microsoft.com/office/powerpoint/2010/main" val="363313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509C036-A2E4-139C-30CA-8B24E960A40F}"/>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6B1E21F6-9DCF-1121-B4DE-17F92D019E4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C8DA9194-1371-9B6B-2CFC-0E18F2184FC3}"/>
              </a:ext>
            </a:extLst>
          </p:cNvPr>
          <p:cNvSpPr>
            <a:spLocks noGrp="1"/>
          </p:cNvSpPr>
          <p:nvPr>
            <p:ph type="dt" sz="half" idx="10"/>
          </p:nvPr>
        </p:nvSpPr>
        <p:spPr/>
        <p:txBody>
          <a:bodyPr/>
          <a:lstStyle/>
          <a:p>
            <a:fld id="{85834328-5A31-2A40-803B-7C3DB926C4FC}" type="datetimeFigureOut">
              <a:rPr kumimoji="1" lang="zh-CN" altLang="en-US" smtClean="0"/>
              <a:t>2023/11/19</a:t>
            </a:fld>
            <a:endParaRPr kumimoji="1" lang="zh-CN" altLang="en-US"/>
          </a:p>
        </p:txBody>
      </p:sp>
      <p:sp>
        <p:nvSpPr>
          <p:cNvPr id="5" name="页脚占位符 4">
            <a:extLst>
              <a:ext uri="{FF2B5EF4-FFF2-40B4-BE49-F238E27FC236}">
                <a16:creationId xmlns:a16="http://schemas.microsoft.com/office/drawing/2014/main" id="{0BF5BC5E-11CE-D949-BF1E-D33280B39C08}"/>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261E8A1E-10AD-C6C9-45C4-6D23EFB1F441}"/>
              </a:ext>
            </a:extLst>
          </p:cNvPr>
          <p:cNvSpPr>
            <a:spLocks noGrp="1"/>
          </p:cNvSpPr>
          <p:nvPr>
            <p:ph type="sldNum" sz="quarter" idx="12"/>
          </p:nvPr>
        </p:nvSpPr>
        <p:spPr/>
        <p:txBody>
          <a:bodyPr/>
          <a:lstStyle/>
          <a:p>
            <a:fld id="{16EEA7BF-1205-8648-B8A3-B483F8DB95A5}" type="slidenum">
              <a:rPr kumimoji="1" lang="zh-CN" altLang="en-US" smtClean="0"/>
              <a:t>‹#›</a:t>
            </a:fld>
            <a:endParaRPr kumimoji="1" lang="zh-CN" altLang="en-US"/>
          </a:p>
        </p:txBody>
      </p:sp>
    </p:spTree>
    <p:extLst>
      <p:ext uri="{BB962C8B-B14F-4D97-AF65-F5344CB8AC3E}">
        <p14:creationId xmlns:p14="http://schemas.microsoft.com/office/powerpoint/2010/main" val="19741844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2BBB72-06D7-EE22-F864-119A4CA359D5}"/>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64088781-A1DA-120A-F386-20F695E33185}"/>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49E0BB74-50B9-82BE-51AC-22369471E3CE}"/>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CEC02F16-1D34-0545-BB66-A4DC2A292709}"/>
              </a:ext>
            </a:extLst>
          </p:cNvPr>
          <p:cNvSpPr>
            <a:spLocks noGrp="1"/>
          </p:cNvSpPr>
          <p:nvPr>
            <p:ph type="dt" sz="half" idx="10"/>
          </p:nvPr>
        </p:nvSpPr>
        <p:spPr/>
        <p:txBody>
          <a:bodyPr/>
          <a:lstStyle/>
          <a:p>
            <a:fld id="{85834328-5A31-2A40-803B-7C3DB926C4FC}" type="datetimeFigureOut">
              <a:rPr kumimoji="1" lang="zh-CN" altLang="en-US" smtClean="0"/>
              <a:t>2023/11/19</a:t>
            </a:fld>
            <a:endParaRPr kumimoji="1" lang="zh-CN" altLang="en-US"/>
          </a:p>
        </p:txBody>
      </p:sp>
      <p:sp>
        <p:nvSpPr>
          <p:cNvPr id="6" name="页脚占位符 5">
            <a:extLst>
              <a:ext uri="{FF2B5EF4-FFF2-40B4-BE49-F238E27FC236}">
                <a16:creationId xmlns:a16="http://schemas.microsoft.com/office/drawing/2014/main" id="{07BE1629-C8F0-D57A-C90B-A7FB373E2864}"/>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DC11BBE2-A0E5-D069-AA74-C233E9E6D853}"/>
              </a:ext>
            </a:extLst>
          </p:cNvPr>
          <p:cNvSpPr>
            <a:spLocks noGrp="1"/>
          </p:cNvSpPr>
          <p:nvPr>
            <p:ph type="sldNum" sz="quarter" idx="12"/>
          </p:nvPr>
        </p:nvSpPr>
        <p:spPr/>
        <p:txBody>
          <a:bodyPr/>
          <a:lstStyle/>
          <a:p>
            <a:fld id="{16EEA7BF-1205-8648-B8A3-B483F8DB95A5}" type="slidenum">
              <a:rPr kumimoji="1" lang="zh-CN" altLang="en-US" smtClean="0"/>
              <a:t>‹#›</a:t>
            </a:fld>
            <a:endParaRPr kumimoji="1" lang="zh-CN" altLang="en-US"/>
          </a:p>
        </p:txBody>
      </p:sp>
    </p:spTree>
    <p:extLst>
      <p:ext uri="{BB962C8B-B14F-4D97-AF65-F5344CB8AC3E}">
        <p14:creationId xmlns:p14="http://schemas.microsoft.com/office/powerpoint/2010/main" val="23524217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BD57F52-0884-5AFE-CC31-9EA802984CDC}"/>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6091EA71-4545-CE04-B886-FB115C5D7D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5267ADF1-2AD0-C9BE-78D6-178EA6E674F8}"/>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F9D85F9D-E4C4-3D76-C5BB-0F963F847EA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63F2EF97-FD7F-8BEB-1697-5F0B063F375B}"/>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88A5F00D-11C9-A2EB-E1D7-07D70F941638}"/>
              </a:ext>
            </a:extLst>
          </p:cNvPr>
          <p:cNvSpPr>
            <a:spLocks noGrp="1"/>
          </p:cNvSpPr>
          <p:nvPr>
            <p:ph type="dt" sz="half" idx="10"/>
          </p:nvPr>
        </p:nvSpPr>
        <p:spPr/>
        <p:txBody>
          <a:bodyPr/>
          <a:lstStyle/>
          <a:p>
            <a:fld id="{85834328-5A31-2A40-803B-7C3DB926C4FC}" type="datetimeFigureOut">
              <a:rPr kumimoji="1" lang="zh-CN" altLang="en-US" smtClean="0"/>
              <a:t>2023/11/19</a:t>
            </a:fld>
            <a:endParaRPr kumimoji="1" lang="zh-CN" altLang="en-US"/>
          </a:p>
        </p:txBody>
      </p:sp>
      <p:sp>
        <p:nvSpPr>
          <p:cNvPr id="8" name="页脚占位符 7">
            <a:extLst>
              <a:ext uri="{FF2B5EF4-FFF2-40B4-BE49-F238E27FC236}">
                <a16:creationId xmlns:a16="http://schemas.microsoft.com/office/drawing/2014/main" id="{D9EA3AFC-142E-2AF5-590B-DCB6987D350C}"/>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99E0A1FC-7595-E4F3-08A8-1A89536BEC2D}"/>
              </a:ext>
            </a:extLst>
          </p:cNvPr>
          <p:cNvSpPr>
            <a:spLocks noGrp="1"/>
          </p:cNvSpPr>
          <p:nvPr>
            <p:ph type="sldNum" sz="quarter" idx="12"/>
          </p:nvPr>
        </p:nvSpPr>
        <p:spPr/>
        <p:txBody>
          <a:bodyPr/>
          <a:lstStyle/>
          <a:p>
            <a:fld id="{16EEA7BF-1205-8648-B8A3-B483F8DB95A5}" type="slidenum">
              <a:rPr kumimoji="1" lang="zh-CN" altLang="en-US" smtClean="0"/>
              <a:t>‹#›</a:t>
            </a:fld>
            <a:endParaRPr kumimoji="1" lang="zh-CN" altLang="en-US"/>
          </a:p>
        </p:txBody>
      </p:sp>
    </p:spTree>
    <p:extLst>
      <p:ext uri="{BB962C8B-B14F-4D97-AF65-F5344CB8AC3E}">
        <p14:creationId xmlns:p14="http://schemas.microsoft.com/office/powerpoint/2010/main" val="9154893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858E59-3BF3-4578-FF6E-904C1BFD5B52}"/>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3633D67F-A9E6-475E-366C-151B2836B2CC}"/>
              </a:ext>
            </a:extLst>
          </p:cNvPr>
          <p:cNvSpPr>
            <a:spLocks noGrp="1"/>
          </p:cNvSpPr>
          <p:nvPr>
            <p:ph type="dt" sz="half" idx="10"/>
          </p:nvPr>
        </p:nvSpPr>
        <p:spPr/>
        <p:txBody>
          <a:bodyPr/>
          <a:lstStyle/>
          <a:p>
            <a:fld id="{85834328-5A31-2A40-803B-7C3DB926C4FC}" type="datetimeFigureOut">
              <a:rPr kumimoji="1" lang="zh-CN" altLang="en-US" smtClean="0"/>
              <a:t>2023/11/19</a:t>
            </a:fld>
            <a:endParaRPr kumimoji="1" lang="zh-CN" altLang="en-US"/>
          </a:p>
        </p:txBody>
      </p:sp>
      <p:sp>
        <p:nvSpPr>
          <p:cNvPr id="4" name="页脚占位符 3">
            <a:extLst>
              <a:ext uri="{FF2B5EF4-FFF2-40B4-BE49-F238E27FC236}">
                <a16:creationId xmlns:a16="http://schemas.microsoft.com/office/drawing/2014/main" id="{1BECC102-8A85-02CF-76B5-14E2B5EC387A}"/>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752A50F0-4E5A-C37F-9539-826F75B5FC21}"/>
              </a:ext>
            </a:extLst>
          </p:cNvPr>
          <p:cNvSpPr>
            <a:spLocks noGrp="1"/>
          </p:cNvSpPr>
          <p:nvPr>
            <p:ph type="sldNum" sz="quarter" idx="12"/>
          </p:nvPr>
        </p:nvSpPr>
        <p:spPr/>
        <p:txBody>
          <a:bodyPr/>
          <a:lstStyle/>
          <a:p>
            <a:fld id="{16EEA7BF-1205-8648-B8A3-B483F8DB95A5}" type="slidenum">
              <a:rPr kumimoji="1" lang="zh-CN" altLang="en-US" smtClean="0"/>
              <a:t>‹#›</a:t>
            </a:fld>
            <a:endParaRPr kumimoji="1" lang="zh-CN" altLang="en-US"/>
          </a:p>
        </p:txBody>
      </p:sp>
    </p:spTree>
    <p:extLst>
      <p:ext uri="{BB962C8B-B14F-4D97-AF65-F5344CB8AC3E}">
        <p14:creationId xmlns:p14="http://schemas.microsoft.com/office/powerpoint/2010/main" val="21550244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2592B6B-0F63-D7A0-2245-E409F173C583}"/>
              </a:ext>
            </a:extLst>
          </p:cNvPr>
          <p:cNvSpPr>
            <a:spLocks noGrp="1"/>
          </p:cNvSpPr>
          <p:nvPr>
            <p:ph type="dt" sz="half" idx="10"/>
          </p:nvPr>
        </p:nvSpPr>
        <p:spPr/>
        <p:txBody>
          <a:bodyPr/>
          <a:lstStyle/>
          <a:p>
            <a:fld id="{85834328-5A31-2A40-803B-7C3DB926C4FC}" type="datetimeFigureOut">
              <a:rPr kumimoji="1" lang="zh-CN" altLang="en-US" smtClean="0"/>
              <a:t>2023/11/19</a:t>
            </a:fld>
            <a:endParaRPr kumimoji="1" lang="zh-CN" altLang="en-US"/>
          </a:p>
        </p:txBody>
      </p:sp>
      <p:sp>
        <p:nvSpPr>
          <p:cNvPr id="3" name="页脚占位符 2">
            <a:extLst>
              <a:ext uri="{FF2B5EF4-FFF2-40B4-BE49-F238E27FC236}">
                <a16:creationId xmlns:a16="http://schemas.microsoft.com/office/drawing/2014/main" id="{656FC28F-AA4E-420C-B188-F395F63005DC}"/>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12D82CFA-7E39-7C58-C9D3-16DC4EC4350B}"/>
              </a:ext>
            </a:extLst>
          </p:cNvPr>
          <p:cNvSpPr>
            <a:spLocks noGrp="1"/>
          </p:cNvSpPr>
          <p:nvPr>
            <p:ph type="sldNum" sz="quarter" idx="12"/>
          </p:nvPr>
        </p:nvSpPr>
        <p:spPr/>
        <p:txBody>
          <a:bodyPr/>
          <a:lstStyle/>
          <a:p>
            <a:fld id="{16EEA7BF-1205-8648-B8A3-B483F8DB95A5}" type="slidenum">
              <a:rPr kumimoji="1" lang="zh-CN" altLang="en-US" smtClean="0"/>
              <a:t>‹#›</a:t>
            </a:fld>
            <a:endParaRPr kumimoji="1" lang="zh-CN" altLang="en-US"/>
          </a:p>
        </p:txBody>
      </p:sp>
    </p:spTree>
    <p:extLst>
      <p:ext uri="{BB962C8B-B14F-4D97-AF65-F5344CB8AC3E}">
        <p14:creationId xmlns:p14="http://schemas.microsoft.com/office/powerpoint/2010/main" val="42364170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84472C-6487-C1C1-9731-0684A577C516}"/>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5D5AD055-4D08-3949-4FCE-2FE4AD2A0FC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502BB909-82DD-B62B-8A84-A6A3F88366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417C2833-5D62-15DB-D66B-59BDFE1732FF}"/>
              </a:ext>
            </a:extLst>
          </p:cNvPr>
          <p:cNvSpPr>
            <a:spLocks noGrp="1"/>
          </p:cNvSpPr>
          <p:nvPr>
            <p:ph type="dt" sz="half" idx="10"/>
          </p:nvPr>
        </p:nvSpPr>
        <p:spPr/>
        <p:txBody>
          <a:bodyPr/>
          <a:lstStyle/>
          <a:p>
            <a:fld id="{85834328-5A31-2A40-803B-7C3DB926C4FC}" type="datetimeFigureOut">
              <a:rPr kumimoji="1" lang="zh-CN" altLang="en-US" smtClean="0"/>
              <a:t>2023/11/19</a:t>
            </a:fld>
            <a:endParaRPr kumimoji="1" lang="zh-CN" altLang="en-US"/>
          </a:p>
        </p:txBody>
      </p:sp>
      <p:sp>
        <p:nvSpPr>
          <p:cNvPr id="6" name="页脚占位符 5">
            <a:extLst>
              <a:ext uri="{FF2B5EF4-FFF2-40B4-BE49-F238E27FC236}">
                <a16:creationId xmlns:a16="http://schemas.microsoft.com/office/drawing/2014/main" id="{A67FCA1E-15A0-18F4-E7A2-F2834D9AAD50}"/>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99521A22-B207-D782-264F-06CD27ACF670}"/>
              </a:ext>
            </a:extLst>
          </p:cNvPr>
          <p:cNvSpPr>
            <a:spLocks noGrp="1"/>
          </p:cNvSpPr>
          <p:nvPr>
            <p:ph type="sldNum" sz="quarter" idx="12"/>
          </p:nvPr>
        </p:nvSpPr>
        <p:spPr/>
        <p:txBody>
          <a:bodyPr/>
          <a:lstStyle/>
          <a:p>
            <a:fld id="{16EEA7BF-1205-8648-B8A3-B483F8DB95A5}" type="slidenum">
              <a:rPr kumimoji="1" lang="zh-CN" altLang="en-US" smtClean="0"/>
              <a:t>‹#›</a:t>
            </a:fld>
            <a:endParaRPr kumimoji="1" lang="zh-CN" altLang="en-US"/>
          </a:p>
        </p:txBody>
      </p:sp>
    </p:spTree>
    <p:extLst>
      <p:ext uri="{BB962C8B-B14F-4D97-AF65-F5344CB8AC3E}">
        <p14:creationId xmlns:p14="http://schemas.microsoft.com/office/powerpoint/2010/main" val="24877480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F028FC-76B4-6A22-09C7-4603C4B97932}"/>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33F8D51C-CD6A-5937-2EA1-75256C0044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4674E25B-9F7E-4254-621F-FDD688815A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FD74346D-15AD-DC77-DF1E-85DEBD9E2DEF}"/>
              </a:ext>
            </a:extLst>
          </p:cNvPr>
          <p:cNvSpPr>
            <a:spLocks noGrp="1"/>
          </p:cNvSpPr>
          <p:nvPr>
            <p:ph type="dt" sz="half" idx="10"/>
          </p:nvPr>
        </p:nvSpPr>
        <p:spPr/>
        <p:txBody>
          <a:bodyPr/>
          <a:lstStyle/>
          <a:p>
            <a:fld id="{85834328-5A31-2A40-803B-7C3DB926C4FC}" type="datetimeFigureOut">
              <a:rPr kumimoji="1" lang="zh-CN" altLang="en-US" smtClean="0"/>
              <a:t>2023/11/19</a:t>
            </a:fld>
            <a:endParaRPr kumimoji="1" lang="zh-CN" altLang="en-US"/>
          </a:p>
        </p:txBody>
      </p:sp>
      <p:sp>
        <p:nvSpPr>
          <p:cNvPr id="6" name="页脚占位符 5">
            <a:extLst>
              <a:ext uri="{FF2B5EF4-FFF2-40B4-BE49-F238E27FC236}">
                <a16:creationId xmlns:a16="http://schemas.microsoft.com/office/drawing/2014/main" id="{2626E507-5A49-A0CC-590F-CB7596A901AD}"/>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8CAFAAAA-D806-10C4-CAF3-F97D95B18E8F}"/>
              </a:ext>
            </a:extLst>
          </p:cNvPr>
          <p:cNvSpPr>
            <a:spLocks noGrp="1"/>
          </p:cNvSpPr>
          <p:nvPr>
            <p:ph type="sldNum" sz="quarter" idx="12"/>
          </p:nvPr>
        </p:nvSpPr>
        <p:spPr/>
        <p:txBody>
          <a:bodyPr/>
          <a:lstStyle/>
          <a:p>
            <a:fld id="{16EEA7BF-1205-8648-B8A3-B483F8DB95A5}" type="slidenum">
              <a:rPr kumimoji="1" lang="zh-CN" altLang="en-US" smtClean="0"/>
              <a:t>‹#›</a:t>
            </a:fld>
            <a:endParaRPr kumimoji="1" lang="zh-CN" altLang="en-US"/>
          </a:p>
        </p:txBody>
      </p:sp>
    </p:spTree>
    <p:extLst>
      <p:ext uri="{BB962C8B-B14F-4D97-AF65-F5344CB8AC3E}">
        <p14:creationId xmlns:p14="http://schemas.microsoft.com/office/powerpoint/2010/main" val="34860785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D17942E3-F238-0931-516B-9416C1A1001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5622E14F-2CC8-ADFB-77BD-38D82A279E7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98808705-2B64-6D44-4509-B45A38B251A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834328-5A31-2A40-803B-7C3DB926C4FC}" type="datetimeFigureOut">
              <a:rPr kumimoji="1" lang="zh-CN" altLang="en-US" smtClean="0"/>
              <a:t>2023/11/19</a:t>
            </a:fld>
            <a:endParaRPr kumimoji="1" lang="zh-CN" altLang="en-US"/>
          </a:p>
        </p:txBody>
      </p:sp>
      <p:sp>
        <p:nvSpPr>
          <p:cNvPr id="5" name="页脚占位符 4">
            <a:extLst>
              <a:ext uri="{FF2B5EF4-FFF2-40B4-BE49-F238E27FC236}">
                <a16:creationId xmlns:a16="http://schemas.microsoft.com/office/drawing/2014/main" id="{6EF97E7D-6E66-DB5E-B0F7-907973C869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C2EB3899-66EE-5076-7CE6-4F1BC25098F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EEA7BF-1205-8648-B8A3-B483F8DB95A5}" type="slidenum">
              <a:rPr kumimoji="1" lang="zh-CN" altLang="en-US" smtClean="0"/>
              <a:t>‹#›</a:t>
            </a:fld>
            <a:endParaRPr kumimoji="1" lang="zh-CN" altLang="en-US"/>
          </a:p>
        </p:txBody>
      </p:sp>
    </p:spTree>
    <p:extLst>
      <p:ext uri="{BB962C8B-B14F-4D97-AF65-F5344CB8AC3E}">
        <p14:creationId xmlns:p14="http://schemas.microsoft.com/office/powerpoint/2010/main" val="8750054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microsoft.com/office/2018/10/relationships/comments" Target="../comments/modernComment_251_CFC10068.xml"/><Relationship Id="rId7" Type="http://schemas.openxmlformats.org/officeDocument/2006/relationships/hyperlink" Target="https://youtu.be/abkyxPN5e6I?si=xshGPY1ANuL4kXFj" TargetMode="External"/><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hyperlink" Target="https://www.wsj.com/articles/kpmg-plans-2-billion-investment-in-ai-and-cloud-services-e4fd0dd5" TargetMode="External"/><Relationship Id="rId5" Type="http://schemas.openxmlformats.org/officeDocument/2006/relationships/hyperlink" Target="https://www.pwc.com/us/en/about-us/newsroom/press-releases/pwc-us-makes-billion-investment-in-ai-capabilities.html" TargetMode="Externa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microsoft.com/office/2018/10/relationships/comments" Target="../comments/modernComment_24E_FDDE14AF.xml"/><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8/10/relationships/comments" Target="../comments/modernComment_242_6DEB3ADE.xml"/><Relationship Id="rId1" Type="http://schemas.openxmlformats.org/officeDocument/2006/relationships/slideLayout" Target="../slideLayouts/slideLayout2.xml"/><Relationship Id="rId5" Type="http://schemas.openxmlformats.org/officeDocument/2006/relationships/image" Target="../media/image4.png"/><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3" Type="http://schemas.microsoft.com/office/2018/10/relationships/comments" Target="../comments/modernComment_244_E892DF27.xml"/><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hyperlink" Target="https://doi.org/10.1109/TSE.2023.3288901" TargetMode="External"/><Relationship Id="rId5" Type="http://schemas.openxmlformats.org/officeDocument/2006/relationships/image" Target="../media/image11.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microsoft.com/office/2018/10/relationships/comments" Target="../comments/modernComment_247_E184853.xml"/><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hyperlink" Target="https://doi.org/10.1109/TSE.2023.3288901" TargetMode="External"/></Relationships>
</file>

<file path=ppt/slides/_rels/slide17.xml.rels><?xml version="1.0" encoding="UTF-8" standalone="yes"?>
<Relationships xmlns="http://schemas.openxmlformats.org/package/2006/relationships"><Relationship Id="rId3" Type="http://schemas.microsoft.com/office/2018/10/relationships/comments" Target="../comments/modernComment_246_9C3947DE.xml"/><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image" Target="../media/image14.png"/><Relationship Id="rId5" Type="http://schemas.openxmlformats.org/officeDocument/2006/relationships/hyperlink" Target="https://doi.org/10.1109/TSE.2023.3288901" TargetMode="Externa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microsoft.com/office/2018/10/relationships/comments" Target="../comments/modernComment_248_F967C8E9.xml"/><Relationship Id="rId2" Type="http://schemas.openxmlformats.org/officeDocument/2006/relationships/notesSlide" Target="../notesSlides/notesSlide13.xml"/><Relationship Id="rId1" Type="http://schemas.openxmlformats.org/officeDocument/2006/relationships/slideLayout" Target="../slideLayouts/slideLayout12.xml"/><Relationship Id="rId6" Type="http://schemas.openxmlformats.org/officeDocument/2006/relationships/image" Target="../media/image15.png"/><Relationship Id="rId5" Type="http://schemas.openxmlformats.org/officeDocument/2006/relationships/hyperlink" Target="https://doi.org/10.1109/TSE.2023.3288901" TargetMode="Externa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microsoft.com/office/2018/10/relationships/comments" Target="../comments/modernComment_249_B5C73418.xml"/><Relationship Id="rId2" Type="http://schemas.openxmlformats.org/officeDocument/2006/relationships/notesSlide" Target="../notesSlides/notesSlide14.xml"/><Relationship Id="rId1" Type="http://schemas.openxmlformats.org/officeDocument/2006/relationships/slideLayout" Target="../slideLayouts/slideLayout12.xml"/><Relationship Id="rId6" Type="http://schemas.openxmlformats.org/officeDocument/2006/relationships/image" Target="../media/image16.png"/><Relationship Id="rId5" Type="http://schemas.openxmlformats.org/officeDocument/2006/relationships/hyperlink" Target="https://doi.org/10.1109/TSE.2023.3288901" TargetMode="Externa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microsoft.com/office/2018/10/relationships/comments" Target="../comments/modernComment_238_2D55CA2C.xml"/><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5.png"/><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8/10/relationships/comments" Target="../comments/modernComment_258_EAB9B873.xml"/><Relationship Id="rId1" Type="http://schemas.openxmlformats.org/officeDocument/2006/relationships/slideLayout" Target="../slideLayouts/slideLayout2.xml"/><Relationship Id="rId5" Type="http://schemas.openxmlformats.org/officeDocument/2006/relationships/image" Target="../media/image4.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microsoft.com/office/2018/10/relationships/comments" Target="../comments/modernComment_239_6E265232.xml"/><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microsoft.com/office/2018/10/relationships/comments" Target="../comments/modernComment_241_DF1B5A49.xml"/><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microsoft.com/office/2018/10/relationships/comments" Target="../comments/modernComment_252_49F963AD.xml"/><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8/10/relationships/comments" Target="../comments/modernComment_24A_A893F026.xml"/><Relationship Id="rId1" Type="http://schemas.openxmlformats.org/officeDocument/2006/relationships/slideLayout" Target="../slideLayouts/slideLayout2.xml"/><Relationship Id="rId5" Type="http://schemas.openxmlformats.org/officeDocument/2006/relationships/image" Target="../media/image4.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microsoft.com/office/2018/10/relationships/comments" Target="../comments/modernComment_24D_B21F9638.xml"/><Relationship Id="rId7"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wall, colorfulness, interior design, ceiling&#10;&#10;Description automatically generated">
            <a:extLst>
              <a:ext uri="{FF2B5EF4-FFF2-40B4-BE49-F238E27FC236}">
                <a16:creationId xmlns:a16="http://schemas.microsoft.com/office/drawing/2014/main" id="{9E537CE1-30B6-BD87-6CD0-AF0BB55C5D77}"/>
              </a:ext>
            </a:extLst>
          </p:cNvPr>
          <p:cNvPicPr>
            <a:picLocks noChangeAspect="1"/>
          </p:cNvPicPr>
          <p:nvPr/>
        </p:nvPicPr>
        <p:blipFill rotWithShape="1">
          <a:blip r:embed="rId2">
            <a:extLst>
              <a:ext uri="{28A0092B-C50C-407E-A947-70E740481C1C}">
                <a14:useLocalDpi xmlns:a14="http://schemas.microsoft.com/office/drawing/2010/main" val="0"/>
              </a:ext>
            </a:extLst>
          </a:blip>
          <a:srcRect l="19019" t="25965" b="16126"/>
          <a:stretch/>
        </p:blipFill>
        <p:spPr>
          <a:xfrm>
            <a:off x="2" y="0"/>
            <a:ext cx="12191998" cy="4065104"/>
          </a:xfrm>
          <a:prstGeom prst="rect">
            <a:avLst/>
          </a:prstGeom>
        </p:spPr>
      </p:pic>
      <p:sp>
        <p:nvSpPr>
          <p:cNvPr id="6" name="Google Shape;3029;p439">
            <a:extLst>
              <a:ext uri="{FF2B5EF4-FFF2-40B4-BE49-F238E27FC236}">
                <a16:creationId xmlns:a16="http://schemas.microsoft.com/office/drawing/2014/main" id="{33ACA16A-C444-4C69-1242-35D132B61D85}"/>
              </a:ext>
            </a:extLst>
          </p:cNvPr>
          <p:cNvSpPr txBox="1"/>
          <p:nvPr/>
        </p:nvSpPr>
        <p:spPr>
          <a:xfrm>
            <a:off x="417668" y="4061623"/>
            <a:ext cx="6195234" cy="255733"/>
          </a:xfrm>
          <a:prstGeom prst="rect">
            <a:avLst/>
          </a:prstGeom>
          <a:solidFill>
            <a:srgbClr val="1F1F1F"/>
          </a:solidFill>
          <a:ln>
            <a:noFill/>
          </a:ln>
        </p:spPr>
        <p:txBody>
          <a:bodyPr spcFirstLastPara="1" wrap="square" lIns="68575" tIns="54000" rIns="68575" bIns="54000" anchor="t" anchorCtr="0">
            <a:spAutoFit/>
          </a:bodyPr>
          <a:lstStyle/>
          <a:p>
            <a:pPr marL="180000" algn="r"/>
            <a:r>
              <a:rPr lang="en-GB" sz="900" dirty="0">
                <a:solidFill>
                  <a:schemeClr val="bg1"/>
                </a:solidFill>
                <a:latin typeface="Arial" panose="020B0604020202020204" pitchFamily="34" charset="0"/>
                <a:ea typeface="Helvetica Neue" panose="02000503000000020004" pitchFamily="2" charset="0"/>
                <a:cs typeface="Arial" panose="020B0604020202020204" pitchFamily="34" charset="0"/>
              </a:rPr>
              <a:t>23 November 2023</a:t>
            </a:r>
          </a:p>
        </p:txBody>
      </p:sp>
      <p:pic>
        <p:nvPicPr>
          <p:cNvPr id="7" name="Picture 6">
            <a:extLst>
              <a:ext uri="{FF2B5EF4-FFF2-40B4-BE49-F238E27FC236}">
                <a16:creationId xmlns:a16="http://schemas.microsoft.com/office/drawing/2014/main" id="{AE7236BE-EFD8-E544-1A86-4B6799782747}"/>
              </a:ext>
            </a:extLst>
          </p:cNvPr>
          <p:cNvPicPr>
            <a:picLocks noChangeAspect="1"/>
          </p:cNvPicPr>
          <p:nvPr/>
        </p:nvPicPr>
        <p:blipFill rotWithShape="1">
          <a:blip r:embed="rId3"/>
          <a:srcRect t="12592" r="23742" b="12592"/>
          <a:stretch/>
        </p:blipFill>
        <p:spPr>
          <a:xfrm>
            <a:off x="440918" y="5437321"/>
            <a:ext cx="4909286" cy="1053602"/>
          </a:xfrm>
          <a:prstGeom prst="rect">
            <a:avLst/>
          </a:prstGeom>
        </p:spPr>
      </p:pic>
      <p:pic>
        <p:nvPicPr>
          <p:cNvPr id="8" name="Picture 7">
            <a:extLst>
              <a:ext uri="{FF2B5EF4-FFF2-40B4-BE49-F238E27FC236}">
                <a16:creationId xmlns:a16="http://schemas.microsoft.com/office/drawing/2014/main" id="{A4DA26CC-1E72-C8B6-61D2-46A13B9DCF5D}"/>
              </a:ext>
            </a:extLst>
          </p:cNvPr>
          <p:cNvPicPr>
            <a:picLocks noChangeAspect="1"/>
          </p:cNvPicPr>
          <p:nvPr/>
        </p:nvPicPr>
        <p:blipFill rotWithShape="1">
          <a:blip r:embed="rId3"/>
          <a:srcRect l="46160" t="12592" r="49525" b="12592"/>
          <a:stretch/>
        </p:blipFill>
        <p:spPr>
          <a:xfrm>
            <a:off x="5497974" y="5444282"/>
            <a:ext cx="277793" cy="1053602"/>
          </a:xfrm>
          <a:prstGeom prst="rect">
            <a:avLst/>
          </a:prstGeom>
        </p:spPr>
      </p:pic>
      <p:sp>
        <p:nvSpPr>
          <p:cNvPr id="2" name="Rectangle 1">
            <a:extLst>
              <a:ext uri="{FF2B5EF4-FFF2-40B4-BE49-F238E27FC236}">
                <a16:creationId xmlns:a16="http://schemas.microsoft.com/office/drawing/2014/main" id="{27BA05F3-E750-0C6D-0D18-A3146DE77132}"/>
              </a:ext>
            </a:extLst>
          </p:cNvPr>
          <p:cNvSpPr/>
          <p:nvPr/>
        </p:nvSpPr>
        <p:spPr>
          <a:xfrm>
            <a:off x="426768" y="2683870"/>
            <a:ext cx="6177034" cy="1377753"/>
          </a:xfrm>
          <a:prstGeom prst="rect">
            <a:avLst/>
          </a:prstGeom>
          <a:solidFill>
            <a:srgbClr val="D6000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F0CDA578-B073-6A78-7093-60EE549182A0}"/>
              </a:ext>
            </a:extLst>
          </p:cNvPr>
          <p:cNvSpPr txBox="1"/>
          <p:nvPr/>
        </p:nvSpPr>
        <p:spPr>
          <a:xfrm>
            <a:off x="521915" y="3105834"/>
            <a:ext cx="5917324" cy="646331"/>
          </a:xfrm>
          <a:prstGeom prst="rect">
            <a:avLst/>
          </a:prstGeom>
          <a:noFill/>
        </p:spPr>
        <p:txBody>
          <a:bodyPr wrap="square" rtlCol="0">
            <a:spAutoFit/>
          </a:bodyPr>
          <a:lstStyle/>
          <a:p>
            <a:pPr>
              <a:spcAft>
                <a:spcPts val="350"/>
              </a:spcAft>
            </a:pPr>
            <a:r>
              <a:rPr lang="en-US" sz="3600" b="1" dirty="0">
                <a:solidFill>
                  <a:schemeClr val="bg1"/>
                </a:solidFill>
                <a:latin typeface="Arial" panose="020B0604020202020204" pitchFamily="34" charset="0"/>
                <a:cs typeface="Arial" panose="020B0604020202020204" pitchFamily="34" charset="0"/>
              </a:rPr>
              <a:t>Compliance Audit and AI</a:t>
            </a:r>
          </a:p>
        </p:txBody>
      </p:sp>
      <p:sp>
        <p:nvSpPr>
          <p:cNvPr id="4" name="TextBox 3">
            <a:extLst>
              <a:ext uri="{FF2B5EF4-FFF2-40B4-BE49-F238E27FC236}">
                <a16:creationId xmlns:a16="http://schemas.microsoft.com/office/drawing/2014/main" id="{A14F5662-EA50-A1E3-0DCD-AA8A1E8C5906}"/>
              </a:ext>
            </a:extLst>
          </p:cNvPr>
          <p:cNvSpPr txBox="1"/>
          <p:nvPr/>
        </p:nvSpPr>
        <p:spPr>
          <a:xfrm>
            <a:off x="6699580" y="5437321"/>
            <a:ext cx="5051502" cy="584775"/>
          </a:xfrm>
          <a:prstGeom prst="rect">
            <a:avLst/>
          </a:prstGeom>
          <a:noFill/>
        </p:spPr>
        <p:txBody>
          <a:bodyPr wrap="square" rtlCol="0">
            <a:spAutoFit/>
          </a:bodyPr>
          <a:lstStyle/>
          <a:p>
            <a:r>
              <a:rPr lang="en-GB" sz="3200" dirty="0"/>
              <a:t>Hui Wang, Professor of AI</a:t>
            </a:r>
          </a:p>
        </p:txBody>
      </p:sp>
    </p:spTree>
    <p:extLst>
      <p:ext uri="{BB962C8B-B14F-4D97-AF65-F5344CB8AC3E}">
        <p14:creationId xmlns:p14="http://schemas.microsoft.com/office/powerpoint/2010/main" val="1609200563"/>
      </p:ext>
    </p:extLst>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1">
            <a:extLst>
              <a:ext uri="{FF2B5EF4-FFF2-40B4-BE49-F238E27FC236}">
                <a16:creationId xmlns:a16="http://schemas.microsoft.com/office/drawing/2014/main" id="{C4248467-2575-C6E5-963E-761EFDF821FB}"/>
              </a:ext>
            </a:extLst>
          </p:cNvPr>
          <p:cNvPicPr>
            <a:picLocks noChangeAspect="1"/>
          </p:cNvPicPr>
          <p:nvPr/>
        </p:nvPicPr>
        <p:blipFill rotWithShape="1">
          <a:blip r:embed="rId4"/>
          <a:srcRect t="12592" r="54288" b="12592"/>
          <a:stretch/>
        </p:blipFill>
        <p:spPr>
          <a:xfrm>
            <a:off x="10218656" y="6106970"/>
            <a:ext cx="1745978" cy="625108"/>
          </a:xfrm>
          <a:prstGeom prst="rect">
            <a:avLst/>
          </a:prstGeom>
        </p:spPr>
      </p:pic>
      <p:sp>
        <p:nvSpPr>
          <p:cNvPr id="57" name="TextBox 2">
            <a:extLst>
              <a:ext uri="{FF2B5EF4-FFF2-40B4-BE49-F238E27FC236}">
                <a16:creationId xmlns:a16="http://schemas.microsoft.com/office/drawing/2014/main" id="{C6DDEC02-65C5-090C-333B-BB2912E73F8D}"/>
              </a:ext>
            </a:extLst>
          </p:cNvPr>
          <p:cNvSpPr txBox="1"/>
          <p:nvPr/>
        </p:nvSpPr>
        <p:spPr>
          <a:xfrm>
            <a:off x="412588" y="6281024"/>
            <a:ext cx="5243930" cy="276999"/>
          </a:xfrm>
          <a:prstGeom prst="rect">
            <a:avLst/>
          </a:prstGeom>
          <a:noFill/>
        </p:spPr>
        <p:txBody>
          <a:bodyPr wrap="square" lIns="91440" tIns="45720" rIns="91440" bIns="45720" rtlCol="0" anchor="t">
            <a:spAutoFit/>
          </a:bodyPr>
          <a:lstStyle/>
          <a:p>
            <a:r>
              <a:rPr lang="en-GB" sz="1200" b="1" cap="all" dirty="0">
                <a:solidFill>
                  <a:srgbClr val="D6000D"/>
                </a:solidFill>
                <a:latin typeface="Arial" panose="020B0604020202020204" pitchFamily="34" charset="0"/>
                <a:cs typeface="Arial" panose="020B0604020202020204" pitchFamily="34" charset="0"/>
              </a:rPr>
              <a:t>Slide </a:t>
            </a:r>
            <a:fld id="{04884E07-64FC-6149-AE25-48EBA21D7F7E}" type="slidenum">
              <a:rPr lang="en-GB" sz="1200" b="1" cap="all" smtClean="0">
                <a:solidFill>
                  <a:srgbClr val="D6000D"/>
                </a:solidFill>
                <a:latin typeface="Arial" panose="020B0604020202020204" pitchFamily="34" charset="0"/>
                <a:cs typeface="Arial" panose="020B0604020202020204" pitchFamily="34" charset="0"/>
              </a:rPr>
              <a:pPr/>
              <a:t>10</a:t>
            </a:fld>
            <a:r>
              <a:rPr lang="en-GB" sz="1200" b="1" cap="all" dirty="0">
                <a:solidFill>
                  <a:srgbClr val="D6000D"/>
                </a:solidFill>
                <a:latin typeface="Arial" panose="020B0604020202020204" pitchFamily="34" charset="0"/>
                <a:cs typeface="Arial" panose="020B0604020202020204" pitchFamily="34" charset="0"/>
              </a:rPr>
              <a:t> | </a:t>
            </a:r>
            <a:r>
              <a:rPr lang="en-GB" sz="1200" cap="all" dirty="0">
                <a:solidFill>
                  <a:srgbClr val="D6000D"/>
                </a:solidFill>
                <a:latin typeface="Arial" panose="020B0604020202020204" pitchFamily="34" charset="0"/>
                <a:cs typeface="Arial" panose="020B0604020202020204" pitchFamily="34" charset="0"/>
              </a:rPr>
              <a:t>DATE : 23 Nov 2023</a:t>
            </a:r>
          </a:p>
        </p:txBody>
      </p:sp>
      <p:sp>
        <p:nvSpPr>
          <p:cNvPr id="59" name="TextBox 12">
            <a:extLst>
              <a:ext uri="{FF2B5EF4-FFF2-40B4-BE49-F238E27FC236}">
                <a16:creationId xmlns:a16="http://schemas.microsoft.com/office/drawing/2014/main" id="{3A3243D0-1FE4-644B-C389-0946B460C567}"/>
              </a:ext>
            </a:extLst>
          </p:cNvPr>
          <p:cNvSpPr txBox="1"/>
          <p:nvPr/>
        </p:nvSpPr>
        <p:spPr>
          <a:xfrm>
            <a:off x="218440" y="381499"/>
            <a:ext cx="12660791" cy="584775"/>
          </a:xfrm>
          <a:prstGeom prst="rect">
            <a:avLst/>
          </a:prstGeom>
          <a:noFill/>
        </p:spPr>
        <p:txBody>
          <a:bodyPr wrap="square" rtlCol="0">
            <a:spAutoFit/>
          </a:bodyPr>
          <a:lstStyle/>
          <a:p>
            <a:pPr>
              <a:spcAft>
                <a:spcPts val="400"/>
              </a:spcAft>
            </a:pPr>
            <a:r>
              <a:rPr lang="en-US" sz="3200" b="1" cap="all" dirty="0">
                <a:solidFill>
                  <a:srgbClr val="D6000D"/>
                </a:solidFill>
                <a:latin typeface="Arial" panose="020B0604020202020204" pitchFamily="34" charset="0"/>
                <a:cs typeface="Arial" panose="020B0604020202020204" pitchFamily="34" charset="0"/>
              </a:rPr>
              <a:t>changing landscape of compliance audit</a:t>
            </a:r>
          </a:p>
        </p:txBody>
      </p:sp>
      <p:sp>
        <p:nvSpPr>
          <p:cNvPr id="3" name="文本框 2">
            <a:extLst>
              <a:ext uri="{FF2B5EF4-FFF2-40B4-BE49-F238E27FC236}">
                <a16:creationId xmlns:a16="http://schemas.microsoft.com/office/drawing/2014/main" id="{0C773D55-F9F0-1615-8DB3-7C4022ACD61B}"/>
              </a:ext>
            </a:extLst>
          </p:cNvPr>
          <p:cNvSpPr txBox="1"/>
          <p:nvPr/>
        </p:nvSpPr>
        <p:spPr>
          <a:xfrm>
            <a:off x="412588" y="1304428"/>
            <a:ext cx="11367036" cy="5009833"/>
          </a:xfrm>
          <a:prstGeom prst="rect">
            <a:avLst/>
          </a:prstGeom>
          <a:noFill/>
        </p:spPr>
        <p:txBody>
          <a:bodyPr wrap="square">
            <a:spAutoFit/>
          </a:bodyPr>
          <a:lstStyle/>
          <a:p>
            <a:pPr marL="285750" indent="-285750">
              <a:lnSpc>
                <a:spcPct val="150000"/>
              </a:lnSpc>
              <a:buFont typeface="Arial" panose="020B0604020202020204" pitchFamily="34" charset="0"/>
              <a:buChar char="•"/>
            </a:pPr>
            <a:r>
              <a:rPr kumimoji="1" lang="en" altLang="zh-CN" sz="2400" dirty="0">
                <a:solidFill>
                  <a:srgbClr val="0F0F0F"/>
                </a:solidFill>
                <a:latin typeface="Arial" panose="020B0604020202020204" pitchFamily="34" charset="0"/>
                <a:cs typeface="Arial" panose="020B0604020202020204" pitchFamily="34" charset="0"/>
              </a:rPr>
              <a:t>On 26 April 2023, </a:t>
            </a:r>
            <a:r>
              <a:rPr kumimoji="1" lang="en" altLang="zh-CN" sz="2400" b="1" dirty="0">
                <a:solidFill>
                  <a:srgbClr val="672D6C"/>
                </a:solidFill>
                <a:latin typeface="Arial" panose="020B0604020202020204" pitchFamily="34" charset="0"/>
                <a:cs typeface="Arial" panose="020B0604020202020204" pitchFamily="34" charset="0"/>
              </a:rPr>
              <a:t>PwC </a:t>
            </a:r>
            <a:r>
              <a:rPr kumimoji="1" lang="en" altLang="zh-CN" sz="2400" dirty="0">
                <a:solidFill>
                  <a:srgbClr val="0F0F0F"/>
                </a:solidFill>
                <a:latin typeface="Arial" panose="020B0604020202020204" pitchFamily="34" charset="0"/>
                <a:cs typeface="Arial" panose="020B0604020202020204" pitchFamily="34" charset="0"/>
                <a:hlinkClick r:id="rId5"/>
              </a:rPr>
              <a:t>announced</a:t>
            </a:r>
            <a:r>
              <a:rPr kumimoji="1" lang="en" altLang="zh-CN" sz="2400" dirty="0">
                <a:solidFill>
                  <a:srgbClr val="0F0F0F"/>
                </a:solidFill>
                <a:latin typeface="Arial" panose="020B0604020202020204" pitchFamily="34" charset="0"/>
                <a:cs typeface="Arial" panose="020B0604020202020204" pitchFamily="34" charset="0"/>
              </a:rPr>
              <a:t> plans to invest </a:t>
            </a:r>
            <a:r>
              <a:rPr kumimoji="1" lang="en" altLang="zh-CN" sz="2400" b="1" dirty="0">
                <a:solidFill>
                  <a:srgbClr val="672D6C"/>
                </a:solidFill>
                <a:latin typeface="Arial" panose="020B0604020202020204" pitchFamily="34" charset="0"/>
                <a:cs typeface="Arial" panose="020B0604020202020204" pitchFamily="34" charset="0"/>
              </a:rPr>
              <a:t>$1B </a:t>
            </a:r>
            <a:r>
              <a:rPr kumimoji="1" lang="en" altLang="zh-CN" sz="2400" dirty="0">
                <a:solidFill>
                  <a:srgbClr val="0F0F0F"/>
                </a:solidFill>
                <a:latin typeface="Arial" panose="020B0604020202020204" pitchFamily="34" charset="0"/>
                <a:cs typeface="Arial" panose="020B0604020202020204" pitchFamily="34" charset="0"/>
              </a:rPr>
              <a:t>over the next three years to expand its AI offerings and help clients reimagine their businesses through the power of generative AI.</a:t>
            </a:r>
          </a:p>
          <a:p>
            <a:pPr marL="285750" indent="-285750">
              <a:lnSpc>
                <a:spcPct val="150000"/>
              </a:lnSpc>
              <a:buFont typeface="Arial" panose="020B0604020202020204" pitchFamily="34" charset="0"/>
              <a:buChar char="•"/>
            </a:pPr>
            <a:r>
              <a:rPr kumimoji="1" lang="en-US" altLang="zh-CN" sz="2400" dirty="0">
                <a:solidFill>
                  <a:srgbClr val="0F0F0F"/>
                </a:solidFill>
                <a:latin typeface="Arial" panose="020B0604020202020204" pitchFamily="34" charset="0"/>
                <a:cs typeface="Arial" panose="020B0604020202020204" pitchFamily="34" charset="0"/>
              </a:rPr>
              <a:t>According to </a:t>
            </a:r>
            <a:r>
              <a:rPr kumimoji="1" lang="en-US" altLang="zh-CN" sz="2400" b="1" dirty="0">
                <a:solidFill>
                  <a:srgbClr val="672D6C"/>
                </a:solidFill>
                <a:latin typeface="Arial" panose="020B0604020202020204" pitchFamily="34" charset="0"/>
                <a:cs typeface="Arial" panose="020B0604020202020204" pitchFamily="34" charset="0"/>
              </a:rPr>
              <a:t>THE WALL STREET JOURNAL</a:t>
            </a:r>
            <a:r>
              <a:rPr kumimoji="1" lang="en-US" altLang="zh-CN" sz="2400" dirty="0">
                <a:solidFill>
                  <a:srgbClr val="0F0F0F"/>
                </a:solidFill>
                <a:latin typeface="Arial" panose="020B0604020202020204" pitchFamily="34" charset="0"/>
                <a:cs typeface="Arial" panose="020B0604020202020204" pitchFamily="34" charset="0"/>
              </a:rPr>
              <a:t>, </a:t>
            </a:r>
            <a:r>
              <a:rPr kumimoji="1" lang="en-US" altLang="zh-CN" sz="2400" b="1" dirty="0">
                <a:solidFill>
                  <a:srgbClr val="672D6C"/>
                </a:solidFill>
                <a:latin typeface="Arial" panose="020B0604020202020204" pitchFamily="34" charset="0"/>
                <a:cs typeface="Arial" panose="020B0604020202020204" pitchFamily="34" charset="0"/>
              </a:rPr>
              <a:t>KPMG</a:t>
            </a:r>
            <a:r>
              <a:rPr kumimoji="1" lang="en-US" altLang="zh-CN" sz="2400" dirty="0">
                <a:solidFill>
                  <a:srgbClr val="0F0F0F"/>
                </a:solidFill>
                <a:latin typeface="Arial" panose="020B0604020202020204" pitchFamily="34" charset="0"/>
                <a:cs typeface="Arial" panose="020B0604020202020204" pitchFamily="34" charset="0"/>
              </a:rPr>
              <a:t> </a:t>
            </a:r>
            <a:r>
              <a:rPr kumimoji="1" lang="en-US" altLang="zh-CN" sz="2400" dirty="0">
                <a:solidFill>
                  <a:srgbClr val="0F0F0F"/>
                </a:solidFill>
                <a:latin typeface="Arial" panose="020B0604020202020204" pitchFamily="34" charset="0"/>
                <a:cs typeface="Arial" panose="020B0604020202020204" pitchFamily="34" charset="0"/>
                <a:hlinkClick r:id="rId6"/>
              </a:rPr>
              <a:t>plans $2B investment </a:t>
            </a:r>
            <a:r>
              <a:rPr kumimoji="1" lang="en" altLang="zh-CN" sz="2400" dirty="0">
                <a:solidFill>
                  <a:srgbClr val="0F0F0F"/>
                </a:solidFill>
                <a:latin typeface="Arial" panose="020B0604020202020204" pitchFamily="34" charset="0"/>
                <a:cs typeface="Arial" panose="020B0604020202020204" pitchFamily="34" charset="0"/>
              </a:rPr>
              <a:t>in AI and cloud services across its business lines globally over the next five years through an expanded partnership with Microsoft.</a:t>
            </a:r>
          </a:p>
          <a:p>
            <a:pPr marL="742950" lvl="1" indent="-285750">
              <a:lnSpc>
                <a:spcPct val="150000"/>
              </a:lnSpc>
              <a:buFont typeface="Arial" panose="020B0604020202020204" pitchFamily="34" charset="0"/>
              <a:buChar char="•"/>
            </a:pPr>
            <a:r>
              <a:rPr kumimoji="1" lang="en" altLang="zh-CN" sz="2400" dirty="0">
                <a:solidFill>
                  <a:srgbClr val="0F0F0F"/>
                </a:solidFill>
                <a:latin typeface="Arial" panose="020B0604020202020204" pitchFamily="34" charset="0"/>
                <a:cs typeface="Arial" panose="020B0604020202020204" pitchFamily="34" charset="0"/>
              </a:rPr>
              <a:t>According to a </a:t>
            </a:r>
            <a:r>
              <a:rPr kumimoji="1" lang="en" altLang="zh-CN" sz="2400" dirty="0">
                <a:solidFill>
                  <a:srgbClr val="0F0F0F"/>
                </a:solidFill>
                <a:latin typeface="Arial" panose="020B0604020202020204" pitchFamily="34" charset="0"/>
                <a:cs typeface="Arial" panose="020B0604020202020204" pitchFamily="34" charset="0"/>
                <a:hlinkClick r:id="rId7"/>
              </a:rPr>
              <a:t>speech</a:t>
            </a:r>
            <a:r>
              <a:rPr kumimoji="1" lang="en" altLang="zh-CN" sz="2400" dirty="0">
                <a:solidFill>
                  <a:srgbClr val="0F0F0F"/>
                </a:solidFill>
                <a:latin typeface="Arial" panose="020B0604020202020204" pitchFamily="34" charset="0"/>
                <a:cs typeface="Arial" panose="020B0604020202020204" pitchFamily="34" charset="0"/>
              </a:rPr>
              <a:t> by </a:t>
            </a:r>
            <a:r>
              <a:rPr kumimoji="1" lang="en" altLang="zh-CN" sz="2400" b="1" dirty="0">
                <a:solidFill>
                  <a:srgbClr val="672D6C"/>
                </a:solidFill>
                <a:latin typeface="Arial" panose="020B0604020202020204" pitchFamily="34" charset="0"/>
                <a:cs typeface="Arial" panose="020B0604020202020204" pitchFamily="34" charset="0"/>
              </a:rPr>
              <a:t>KPMG</a:t>
            </a:r>
            <a:r>
              <a:rPr kumimoji="1" lang="en" altLang="zh-CN" sz="2400" dirty="0">
                <a:solidFill>
                  <a:srgbClr val="0F0F0F"/>
                </a:solidFill>
                <a:latin typeface="Arial" panose="020B0604020202020204" pitchFamily="34" charset="0"/>
                <a:cs typeface="Arial" panose="020B0604020202020204" pitchFamily="34" charset="0"/>
              </a:rPr>
              <a:t> Internal Audit Managing Director, generative AI is already used for compliance audit tasks such as scoping audit and doing risk assessment.</a:t>
            </a:r>
          </a:p>
        </p:txBody>
      </p:sp>
    </p:spTree>
    <p:extLst>
      <p:ext uri="{BB962C8B-B14F-4D97-AF65-F5344CB8AC3E}">
        <p14:creationId xmlns:p14="http://schemas.microsoft.com/office/powerpoint/2010/main" val="3485532264"/>
      </p:ext>
    </p:extLst>
  </p:cSld>
  <p:clrMapOvr>
    <a:masterClrMapping/>
  </p:clrMapOvr>
  <p:transition spd="slow">
    <p:push/>
  </p:transition>
  <p:extLst>
    <p:ext uri="{6950BFC3-D8DA-4A85-94F7-54DA5524770B}">
      <p188:commentRel xmlns:p188="http://schemas.microsoft.com/office/powerpoint/2018/8/main" r:id="rId3"/>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50798FA-D498-BA51-BAF4-28707173594D}"/>
              </a:ext>
            </a:extLst>
          </p:cNvPr>
          <p:cNvSpPr/>
          <p:nvPr/>
        </p:nvSpPr>
        <p:spPr>
          <a:xfrm>
            <a:off x="9959547" y="5927571"/>
            <a:ext cx="2232454" cy="9212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9EFF1768-9594-8A6B-7951-4ABD60B1FEAB}"/>
              </a:ext>
            </a:extLst>
          </p:cNvPr>
          <p:cNvSpPr txBox="1"/>
          <p:nvPr/>
        </p:nvSpPr>
        <p:spPr>
          <a:xfrm>
            <a:off x="412588" y="395207"/>
            <a:ext cx="12590489" cy="615553"/>
          </a:xfrm>
          <a:prstGeom prst="rect">
            <a:avLst/>
          </a:prstGeom>
          <a:noFill/>
        </p:spPr>
        <p:txBody>
          <a:bodyPr wrap="square" rtlCol="0">
            <a:spAutoFit/>
          </a:bodyPr>
          <a:lstStyle/>
          <a:p>
            <a:pPr>
              <a:spcAft>
                <a:spcPts val="400"/>
              </a:spcAft>
            </a:pPr>
            <a:r>
              <a:rPr lang="en-US" sz="3400" b="1" cap="all" dirty="0">
                <a:solidFill>
                  <a:srgbClr val="D6000D"/>
                </a:solidFill>
                <a:latin typeface="Arial" panose="020B0604020202020204" pitchFamily="34" charset="0"/>
                <a:cs typeface="Arial" panose="020B0604020202020204" pitchFamily="34" charset="0"/>
              </a:rPr>
              <a:t>in the near future…</a:t>
            </a:r>
          </a:p>
        </p:txBody>
      </p:sp>
      <p:pic>
        <p:nvPicPr>
          <p:cNvPr id="2" name="Picture 1">
            <a:extLst>
              <a:ext uri="{FF2B5EF4-FFF2-40B4-BE49-F238E27FC236}">
                <a16:creationId xmlns:a16="http://schemas.microsoft.com/office/drawing/2014/main" id="{2097D7A9-B97D-B030-7E87-E288FFDBCB17}"/>
              </a:ext>
            </a:extLst>
          </p:cNvPr>
          <p:cNvPicPr>
            <a:picLocks noChangeAspect="1"/>
          </p:cNvPicPr>
          <p:nvPr/>
        </p:nvPicPr>
        <p:blipFill rotWithShape="1">
          <a:blip r:embed="rId4"/>
          <a:srcRect t="12592" r="54288" b="12592"/>
          <a:stretch/>
        </p:blipFill>
        <p:spPr>
          <a:xfrm>
            <a:off x="10218656" y="6106970"/>
            <a:ext cx="1745978" cy="625108"/>
          </a:xfrm>
          <a:prstGeom prst="rect">
            <a:avLst/>
          </a:prstGeom>
        </p:spPr>
      </p:pic>
      <p:sp>
        <p:nvSpPr>
          <p:cNvPr id="3" name="TextBox 2">
            <a:extLst>
              <a:ext uri="{FF2B5EF4-FFF2-40B4-BE49-F238E27FC236}">
                <a16:creationId xmlns:a16="http://schemas.microsoft.com/office/drawing/2014/main" id="{934B5174-D101-9BFA-4470-DAC9D981202F}"/>
              </a:ext>
            </a:extLst>
          </p:cNvPr>
          <p:cNvSpPr txBox="1"/>
          <p:nvPr/>
        </p:nvSpPr>
        <p:spPr>
          <a:xfrm>
            <a:off x="412588" y="6281024"/>
            <a:ext cx="5243930" cy="276999"/>
          </a:xfrm>
          <a:prstGeom prst="rect">
            <a:avLst/>
          </a:prstGeom>
          <a:noFill/>
        </p:spPr>
        <p:txBody>
          <a:bodyPr wrap="square" lIns="91440" tIns="45720" rIns="91440" bIns="45720" rtlCol="0" anchor="t">
            <a:spAutoFit/>
          </a:bodyPr>
          <a:lstStyle/>
          <a:p>
            <a:r>
              <a:rPr lang="en-GB" sz="1200" b="1" cap="all" dirty="0">
                <a:solidFill>
                  <a:srgbClr val="D6000D"/>
                </a:solidFill>
                <a:latin typeface="Arial" panose="020B0604020202020204" pitchFamily="34" charset="0"/>
                <a:cs typeface="Arial" panose="020B0604020202020204" pitchFamily="34" charset="0"/>
              </a:rPr>
              <a:t>Slide </a:t>
            </a:r>
            <a:fld id="{04884E07-64FC-6149-AE25-48EBA21D7F7E}" type="slidenum">
              <a:rPr lang="en-GB" sz="1200" b="1" cap="all" smtClean="0">
                <a:solidFill>
                  <a:srgbClr val="D6000D"/>
                </a:solidFill>
                <a:latin typeface="Arial" panose="020B0604020202020204" pitchFamily="34" charset="0"/>
                <a:cs typeface="Arial" panose="020B0604020202020204" pitchFamily="34" charset="0"/>
              </a:rPr>
              <a:pPr/>
              <a:t>11</a:t>
            </a:fld>
            <a:r>
              <a:rPr lang="en-GB" sz="1200" b="1" cap="all" dirty="0">
                <a:solidFill>
                  <a:srgbClr val="D6000D"/>
                </a:solidFill>
                <a:latin typeface="Arial" panose="020B0604020202020204" pitchFamily="34" charset="0"/>
                <a:cs typeface="Arial" panose="020B0604020202020204" pitchFamily="34" charset="0"/>
              </a:rPr>
              <a:t> | </a:t>
            </a:r>
            <a:r>
              <a:rPr lang="en-GB" sz="1200" cap="all" dirty="0">
                <a:solidFill>
                  <a:srgbClr val="D6000D"/>
                </a:solidFill>
                <a:latin typeface="Arial" panose="020B0604020202020204" pitchFamily="34" charset="0"/>
                <a:cs typeface="Arial" panose="020B0604020202020204" pitchFamily="34" charset="0"/>
              </a:rPr>
              <a:t>DATE : 23 Nov 2023</a:t>
            </a:r>
          </a:p>
        </p:txBody>
      </p:sp>
      <p:grpSp>
        <p:nvGrpSpPr>
          <p:cNvPr id="4" name="组合 3">
            <a:extLst>
              <a:ext uri="{FF2B5EF4-FFF2-40B4-BE49-F238E27FC236}">
                <a16:creationId xmlns:a16="http://schemas.microsoft.com/office/drawing/2014/main" id="{E0B70210-3412-8A55-BD61-E890096E4C63}"/>
              </a:ext>
            </a:extLst>
          </p:cNvPr>
          <p:cNvGrpSpPr/>
          <p:nvPr/>
        </p:nvGrpSpPr>
        <p:grpSpPr>
          <a:xfrm>
            <a:off x="188420" y="1547496"/>
            <a:ext cx="5767799" cy="2122752"/>
            <a:chOff x="188422" y="1890450"/>
            <a:chExt cx="6605153" cy="2122752"/>
          </a:xfrm>
        </p:grpSpPr>
        <p:sp>
          <p:nvSpPr>
            <p:cNvPr id="5" name="Round Same-side Corner of Rectangle 13">
              <a:extLst>
                <a:ext uri="{FF2B5EF4-FFF2-40B4-BE49-F238E27FC236}">
                  <a16:creationId xmlns:a16="http://schemas.microsoft.com/office/drawing/2014/main" id="{9CC0911E-41A7-62B2-FF63-218032064515}"/>
                </a:ext>
              </a:extLst>
            </p:cNvPr>
            <p:cNvSpPr/>
            <p:nvPr/>
          </p:nvSpPr>
          <p:spPr>
            <a:xfrm rot="5400000">
              <a:off x="2258015" y="-179143"/>
              <a:ext cx="2122752" cy="6261938"/>
            </a:xfrm>
            <a:prstGeom prst="round2SameRect">
              <a:avLst/>
            </a:prstGeom>
            <a:solidFill>
              <a:srgbClr val="F5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文本框 6">
              <a:extLst>
                <a:ext uri="{FF2B5EF4-FFF2-40B4-BE49-F238E27FC236}">
                  <a16:creationId xmlns:a16="http://schemas.microsoft.com/office/drawing/2014/main" id="{A2A02C42-4737-0399-C946-3184FA5C3E44}"/>
                </a:ext>
              </a:extLst>
            </p:cNvPr>
            <p:cNvSpPr txBox="1"/>
            <p:nvPr/>
          </p:nvSpPr>
          <p:spPr>
            <a:xfrm>
              <a:off x="188425" y="2073694"/>
              <a:ext cx="6605150" cy="1939505"/>
            </a:xfrm>
            <a:prstGeom prst="rect">
              <a:avLst/>
            </a:prstGeom>
            <a:noFill/>
          </p:spPr>
          <p:txBody>
            <a:bodyPr wrap="square">
              <a:spAutoFit/>
            </a:bodyPr>
            <a:lstStyle/>
            <a:p>
              <a:pPr>
                <a:lnSpc>
                  <a:spcPct val="150000"/>
                </a:lnSpc>
              </a:pPr>
              <a:r>
                <a:rPr kumimoji="1" lang="en-US" altLang="zh-CN" b="1" dirty="0">
                  <a:solidFill>
                    <a:srgbClr val="AC004D"/>
                  </a:solidFill>
                  <a:latin typeface="Arial" panose="020B0604020202020204" pitchFamily="34" charset="0"/>
                  <a:cs typeface="Arial" panose="020B0604020202020204" pitchFamily="34" charset="0"/>
                </a:rPr>
                <a:t>NLP: Automated Compliance Audit</a:t>
              </a:r>
            </a:p>
            <a:p>
              <a:pPr>
                <a:lnSpc>
                  <a:spcPct val="150000"/>
                </a:lnSpc>
              </a:pPr>
              <a:r>
                <a:rPr lang="en" altLang="zh-CN" sz="1600" b="0" i="0" dirty="0">
                  <a:solidFill>
                    <a:srgbClr val="0F0F0F"/>
                  </a:solidFill>
                  <a:effectLst/>
                  <a:latin typeface="Arial" panose="020B0604020202020204" pitchFamily="34" charset="0"/>
                  <a:cs typeface="Arial" panose="020B0604020202020204" pitchFamily="34" charset="0"/>
                </a:rPr>
                <a:t>NLP can automatically review large volumes of compliance-related documents to ensure they are in line with regulatory requirements. This process reduces the time and effort required by human auditors.</a:t>
              </a:r>
              <a:endParaRPr kumimoji="1" lang="en-US" altLang="zh-CN" sz="1600" dirty="0">
                <a:solidFill>
                  <a:srgbClr val="4A4A4A"/>
                </a:solidFill>
                <a:latin typeface="Arial" panose="020B0604020202020204" pitchFamily="34" charset="0"/>
                <a:cs typeface="Arial" panose="020B0604020202020204" pitchFamily="34" charset="0"/>
              </a:endParaRPr>
            </a:p>
          </p:txBody>
        </p:sp>
      </p:grpSp>
      <p:grpSp>
        <p:nvGrpSpPr>
          <p:cNvPr id="12" name="组合 11">
            <a:extLst>
              <a:ext uri="{FF2B5EF4-FFF2-40B4-BE49-F238E27FC236}">
                <a16:creationId xmlns:a16="http://schemas.microsoft.com/office/drawing/2014/main" id="{18BAE7FB-BCC2-75A2-229D-B69A0B3E7FA9}"/>
              </a:ext>
            </a:extLst>
          </p:cNvPr>
          <p:cNvGrpSpPr/>
          <p:nvPr/>
        </p:nvGrpSpPr>
        <p:grpSpPr>
          <a:xfrm>
            <a:off x="188420" y="3916933"/>
            <a:ext cx="5468098" cy="2122752"/>
            <a:chOff x="188422" y="1890450"/>
            <a:chExt cx="6261943" cy="2122752"/>
          </a:xfrm>
        </p:grpSpPr>
        <p:sp>
          <p:nvSpPr>
            <p:cNvPr id="14" name="Round Same-side Corner of Rectangle 13">
              <a:extLst>
                <a:ext uri="{FF2B5EF4-FFF2-40B4-BE49-F238E27FC236}">
                  <a16:creationId xmlns:a16="http://schemas.microsoft.com/office/drawing/2014/main" id="{B1F84A48-6D63-469C-7276-9CCE364E647D}"/>
                </a:ext>
              </a:extLst>
            </p:cNvPr>
            <p:cNvSpPr/>
            <p:nvPr/>
          </p:nvSpPr>
          <p:spPr>
            <a:xfrm rot="5400000">
              <a:off x="2258015" y="-179143"/>
              <a:ext cx="2122752" cy="6261938"/>
            </a:xfrm>
            <a:prstGeom prst="round2SameRect">
              <a:avLst/>
            </a:prstGeom>
            <a:solidFill>
              <a:srgbClr val="F5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文本框 14">
              <a:extLst>
                <a:ext uri="{FF2B5EF4-FFF2-40B4-BE49-F238E27FC236}">
                  <a16:creationId xmlns:a16="http://schemas.microsoft.com/office/drawing/2014/main" id="{66F01CEB-B6AE-B01E-50A3-978EDC0CF420}"/>
                </a:ext>
              </a:extLst>
            </p:cNvPr>
            <p:cNvSpPr txBox="1"/>
            <p:nvPr/>
          </p:nvSpPr>
          <p:spPr>
            <a:xfrm>
              <a:off x="188425" y="2073694"/>
              <a:ext cx="6261940" cy="1939505"/>
            </a:xfrm>
            <a:prstGeom prst="rect">
              <a:avLst/>
            </a:prstGeom>
            <a:noFill/>
          </p:spPr>
          <p:txBody>
            <a:bodyPr wrap="square">
              <a:spAutoFit/>
            </a:bodyPr>
            <a:lstStyle/>
            <a:p>
              <a:pPr>
                <a:lnSpc>
                  <a:spcPct val="150000"/>
                </a:lnSpc>
              </a:pPr>
              <a:r>
                <a:rPr kumimoji="1" lang="en-US" altLang="zh-CN" b="1" dirty="0">
                  <a:solidFill>
                    <a:srgbClr val="AC004D"/>
                  </a:solidFill>
                  <a:latin typeface="Arial" panose="020B0604020202020204" pitchFamily="34" charset="0"/>
                  <a:cs typeface="Arial" panose="020B0604020202020204" pitchFamily="34" charset="0"/>
                </a:rPr>
                <a:t>NLP: </a:t>
              </a:r>
              <a:r>
                <a:rPr kumimoji="1" lang="en" altLang="zh-CN" b="1" dirty="0">
                  <a:solidFill>
                    <a:srgbClr val="AC004D"/>
                  </a:solidFill>
                  <a:latin typeface="Arial" panose="020B0604020202020204" pitchFamily="34" charset="0"/>
                  <a:cs typeface="Arial" panose="020B0604020202020204" pitchFamily="34" charset="0"/>
                </a:rPr>
                <a:t>Regulatory Change Management</a:t>
              </a:r>
              <a:endParaRPr kumimoji="1" lang="en-US" altLang="zh-CN" b="1" dirty="0">
                <a:solidFill>
                  <a:srgbClr val="AC004D"/>
                </a:solidFill>
                <a:latin typeface="Arial" panose="020B0604020202020204" pitchFamily="34" charset="0"/>
                <a:cs typeface="Arial" panose="020B0604020202020204" pitchFamily="34" charset="0"/>
              </a:endParaRPr>
            </a:p>
            <a:p>
              <a:pPr>
                <a:lnSpc>
                  <a:spcPct val="150000"/>
                </a:lnSpc>
              </a:pPr>
              <a:r>
                <a:rPr lang="en" altLang="zh-CN" sz="1600" dirty="0">
                  <a:solidFill>
                    <a:srgbClr val="0F0F0F"/>
                  </a:solidFill>
                  <a:latin typeface="Arial" panose="020B0604020202020204" pitchFamily="34" charset="0"/>
                  <a:cs typeface="Arial" panose="020B0604020202020204" pitchFamily="34" charset="0"/>
                </a:rPr>
                <a:t>NLP tools monitor regulatory updates and analyze the changes to help organizations understand the implications for their compliance posture and adapt their internal policies accordingly.</a:t>
              </a:r>
              <a:endParaRPr lang="en-US" altLang="zh-CN" sz="1600" dirty="0">
                <a:solidFill>
                  <a:srgbClr val="0F0F0F"/>
                </a:solidFill>
                <a:latin typeface="Arial" panose="020B0604020202020204" pitchFamily="34" charset="0"/>
                <a:cs typeface="Arial" panose="020B0604020202020204" pitchFamily="34" charset="0"/>
              </a:endParaRPr>
            </a:p>
          </p:txBody>
        </p:sp>
      </p:grpSp>
      <p:grpSp>
        <p:nvGrpSpPr>
          <p:cNvPr id="16" name="组合 15">
            <a:extLst>
              <a:ext uri="{FF2B5EF4-FFF2-40B4-BE49-F238E27FC236}">
                <a16:creationId xmlns:a16="http://schemas.microsoft.com/office/drawing/2014/main" id="{7C9610EC-6A8A-74F3-D8D5-DA32488D0C8C}"/>
              </a:ext>
            </a:extLst>
          </p:cNvPr>
          <p:cNvGrpSpPr/>
          <p:nvPr/>
        </p:nvGrpSpPr>
        <p:grpSpPr>
          <a:xfrm>
            <a:off x="6235782" y="1547496"/>
            <a:ext cx="5468097" cy="2122752"/>
            <a:chOff x="188422" y="1890450"/>
            <a:chExt cx="6261942" cy="2122752"/>
          </a:xfrm>
        </p:grpSpPr>
        <p:sp>
          <p:nvSpPr>
            <p:cNvPr id="17" name="Round Same-side Corner of Rectangle 13">
              <a:extLst>
                <a:ext uri="{FF2B5EF4-FFF2-40B4-BE49-F238E27FC236}">
                  <a16:creationId xmlns:a16="http://schemas.microsoft.com/office/drawing/2014/main" id="{2B140A01-DE8D-DCFA-82C7-1E3605EF5706}"/>
                </a:ext>
              </a:extLst>
            </p:cNvPr>
            <p:cNvSpPr/>
            <p:nvPr/>
          </p:nvSpPr>
          <p:spPr>
            <a:xfrm rot="5400000">
              <a:off x="2258015" y="-179143"/>
              <a:ext cx="2122752" cy="6261938"/>
            </a:xfrm>
            <a:prstGeom prst="round2SameRect">
              <a:avLst/>
            </a:prstGeom>
            <a:solidFill>
              <a:srgbClr val="F5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文本框 17">
              <a:extLst>
                <a:ext uri="{FF2B5EF4-FFF2-40B4-BE49-F238E27FC236}">
                  <a16:creationId xmlns:a16="http://schemas.microsoft.com/office/drawing/2014/main" id="{60C9CEC7-1B7C-6EB4-BF13-00049E751D22}"/>
                </a:ext>
              </a:extLst>
            </p:cNvPr>
            <p:cNvSpPr txBox="1"/>
            <p:nvPr/>
          </p:nvSpPr>
          <p:spPr>
            <a:xfrm>
              <a:off x="188425" y="2073694"/>
              <a:ext cx="6261939" cy="1570173"/>
            </a:xfrm>
            <a:prstGeom prst="rect">
              <a:avLst/>
            </a:prstGeom>
            <a:noFill/>
          </p:spPr>
          <p:txBody>
            <a:bodyPr wrap="square">
              <a:spAutoFit/>
            </a:bodyPr>
            <a:lstStyle/>
            <a:p>
              <a:pPr>
                <a:lnSpc>
                  <a:spcPct val="150000"/>
                </a:lnSpc>
              </a:pPr>
              <a:r>
                <a:rPr kumimoji="1" lang="en-US" altLang="zh-CN" b="1" dirty="0">
                  <a:solidFill>
                    <a:srgbClr val="AC004D"/>
                  </a:solidFill>
                  <a:latin typeface="Arial" panose="020B0604020202020204" pitchFamily="34" charset="0"/>
                  <a:cs typeface="Arial" panose="020B0604020202020204" pitchFamily="34" charset="0"/>
                </a:rPr>
                <a:t>CV: Financial Table Extraction in Image Docs </a:t>
              </a:r>
            </a:p>
            <a:p>
              <a:pPr>
                <a:lnSpc>
                  <a:spcPct val="150000"/>
                </a:lnSpc>
              </a:pPr>
              <a:r>
                <a:rPr lang="en" altLang="zh-CN" sz="1600" b="0" i="0" dirty="0">
                  <a:solidFill>
                    <a:srgbClr val="0F0F0F"/>
                  </a:solidFill>
                  <a:effectLst/>
                  <a:latin typeface="Arial" panose="020B0604020202020204" pitchFamily="34" charset="0"/>
                  <a:cs typeface="Arial" panose="020B0604020202020204" pitchFamily="34" charset="0"/>
                </a:rPr>
                <a:t>CV techniques such as image segmentation, Optical Character Recognition (ORC) can be utilized to identify, extract and transcribe tabular content in image documents.</a:t>
              </a:r>
              <a:endParaRPr kumimoji="1" lang="en-US" altLang="zh-CN" sz="1600" dirty="0">
                <a:solidFill>
                  <a:srgbClr val="4A4A4A"/>
                </a:solidFill>
                <a:latin typeface="Arial" panose="020B0604020202020204" pitchFamily="34" charset="0"/>
                <a:cs typeface="Arial" panose="020B0604020202020204" pitchFamily="34" charset="0"/>
              </a:endParaRPr>
            </a:p>
          </p:txBody>
        </p:sp>
      </p:grpSp>
      <p:grpSp>
        <p:nvGrpSpPr>
          <p:cNvPr id="19" name="组合 18">
            <a:extLst>
              <a:ext uri="{FF2B5EF4-FFF2-40B4-BE49-F238E27FC236}">
                <a16:creationId xmlns:a16="http://schemas.microsoft.com/office/drawing/2014/main" id="{418FD500-E318-C33E-193C-2F64CA75615C}"/>
              </a:ext>
            </a:extLst>
          </p:cNvPr>
          <p:cNvGrpSpPr/>
          <p:nvPr/>
        </p:nvGrpSpPr>
        <p:grpSpPr>
          <a:xfrm>
            <a:off x="6235779" y="3916933"/>
            <a:ext cx="5468097" cy="2128585"/>
            <a:chOff x="188422" y="1890450"/>
            <a:chExt cx="6261942" cy="2128585"/>
          </a:xfrm>
        </p:grpSpPr>
        <p:sp>
          <p:nvSpPr>
            <p:cNvPr id="20" name="Round Same-side Corner of Rectangle 13">
              <a:extLst>
                <a:ext uri="{FF2B5EF4-FFF2-40B4-BE49-F238E27FC236}">
                  <a16:creationId xmlns:a16="http://schemas.microsoft.com/office/drawing/2014/main" id="{7A93BAEE-767C-E1C6-50D8-15B7C4D7480A}"/>
                </a:ext>
              </a:extLst>
            </p:cNvPr>
            <p:cNvSpPr/>
            <p:nvPr/>
          </p:nvSpPr>
          <p:spPr>
            <a:xfrm rot="5400000">
              <a:off x="2258015" y="-179143"/>
              <a:ext cx="2122752" cy="6261938"/>
            </a:xfrm>
            <a:prstGeom prst="round2SameRect">
              <a:avLst/>
            </a:prstGeom>
            <a:solidFill>
              <a:srgbClr val="F5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文本框 20">
              <a:extLst>
                <a:ext uri="{FF2B5EF4-FFF2-40B4-BE49-F238E27FC236}">
                  <a16:creationId xmlns:a16="http://schemas.microsoft.com/office/drawing/2014/main" id="{7EBEB96E-D58F-5479-0D3E-AC19578AC896}"/>
                </a:ext>
              </a:extLst>
            </p:cNvPr>
            <p:cNvSpPr txBox="1"/>
            <p:nvPr/>
          </p:nvSpPr>
          <p:spPr>
            <a:xfrm>
              <a:off x="188425" y="2073694"/>
              <a:ext cx="6261939" cy="1945341"/>
            </a:xfrm>
            <a:prstGeom prst="rect">
              <a:avLst/>
            </a:prstGeom>
            <a:noFill/>
          </p:spPr>
          <p:txBody>
            <a:bodyPr wrap="square">
              <a:spAutoFit/>
            </a:bodyPr>
            <a:lstStyle/>
            <a:p>
              <a:pPr>
                <a:lnSpc>
                  <a:spcPct val="150000"/>
                </a:lnSpc>
              </a:pPr>
              <a:r>
                <a:rPr kumimoji="1" lang="en-US" altLang="zh-CN" b="1" dirty="0">
                  <a:solidFill>
                    <a:srgbClr val="AC004D"/>
                  </a:solidFill>
                  <a:latin typeface="Arial" panose="020B0604020202020204" pitchFamily="34" charset="0"/>
                  <a:cs typeface="Arial" panose="020B0604020202020204" pitchFamily="34" charset="0"/>
                </a:rPr>
                <a:t>CV: Compliance in Advertising and Media</a:t>
              </a:r>
            </a:p>
            <a:p>
              <a:pPr>
                <a:lnSpc>
                  <a:spcPct val="150000"/>
                </a:lnSpc>
              </a:pPr>
              <a:r>
                <a:rPr lang="en" altLang="zh-CN" sz="1600" dirty="0">
                  <a:solidFill>
                    <a:srgbClr val="0F0F0F"/>
                  </a:solidFill>
                  <a:latin typeface="Arial" panose="020B0604020202020204" pitchFamily="34" charset="0"/>
                  <a:cs typeface="Arial" panose="020B0604020202020204" pitchFamily="34" charset="0"/>
                </a:rPr>
                <a:t>Computer Vision algorithms can review advertisements and other media content for compliance with regulatory standards related to misinformation, inappropriate content, and intellectual property rights.</a:t>
              </a:r>
              <a:endParaRPr lang="en-US" altLang="zh-CN" sz="1600" dirty="0">
                <a:solidFill>
                  <a:srgbClr val="0F0F0F"/>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4259189935"/>
      </p:ext>
    </p:extLst>
  </p:cSld>
  <p:clrMapOvr>
    <a:masterClrMapping/>
  </p:clrMapOvr>
  <p:transition spd="slow">
    <p:push/>
  </p:transition>
  <p:extLst>
    <p:ext uri="{6950BFC3-D8DA-4A85-94F7-54DA5524770B}">
      <p188:commentRel xmlns:p188="http://schemas.microsoft.com/office/powerpoint/2018/8/main" r:id="rId3"/>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50798FA-D498-BA51-BAF4-28707173594D}"/>
              </a:ext>
            </a:extLst>
          </p:cNvPr>
          <p:cNvSpPr/>
          <p:nvPr/>
        </p:nvSpPr>
        <p:spPr>
          <a:xfrm>
            <a:off x="9959547" y="5927571"/>
            <a:ext cx="2232454" cy="9212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9EFF1768-9594-8A6B-7951-4ABD60B1FEAB}"/>
              </a:ext>
            </a:extLst>
          </p:cNvPr>
          <p:cNvSpPr txBox="1"/>
          <p:nvPr/>
        </p:nvSpPr>
        <p:spPr>
          <a:xfrm>
            <a:off x="412588" y="395207"/>
            <a:ext cx="12590489" cy="615553"/>
          </a:xfrm>
          <a:prstGeom prst="rect">
            <a:avLst/>
          </a:prstGeom>
          <a:noFill/>
        </p:spPr>
        <p:txBody>
          <a:bodyPr wrap="square" rtlCol="0">
            <a:spAutoFit/>
          </a:bodyPr>
          <a:lstStyle/>
          <a:p>
            <a:pPr>
              <a:spcAft>
                <a:spcPts val="400"/>
              </a:spcAft>
            </a:pPr>
            <a:r>
              <a:rPr lang="en-US" altLang="zh-CN" sz="3400" b="1" cap="all" dirty="0">
                <a:solidFill>
                  <a:srgbClr val="D6000D"/>
                </a:solidFill>
                <a:latin typeface="Arial" panose="020B0604020202020204" pitchFamily="34" charset="0"/>
                <a:cs typeface="Arial" panose="020B0604020202020204" pitchFamily="34" charset="0"/>
              </a:rPr>
              <a:t>Challenges: </a:t>
            </a:r>
            <a:r>
              <a:rPr lang="en-US" sz="3400" b="1" cap="all" dirty="0">
                <a:solidFill>
                  <a:srgbClr val="D6000D"/>
                </a:solidFill>
                <a:latin typeface="Arial" panose="020B0604020202020204" pitchFamily="34" charset="0"/>
                <a:cs typeface="Arial" panose="020B0604020202020204" pitchFamily="34" charset="0"/>
              </a:rPr>
              <a:t>Technological</a:t>
            </a:r>
          </a:p>
        </p:txBody>
      </p:sp>
      <p:pic>
        <p:nvPicPr>
          <p:cNvPr id="2" name="Picture 1">
            <a:extLst>
              <a:ext uri="{FF2B5EF4-FFF2-40B4-BE49-F238E27FC236}">
                <a16:creationId xmlns:a16="http://schemas.microsoft.com/office/drawing/2014/main" id="{2097D7A9-B97D-B030-7E87-E288FFDBCB17}"/>
              </a:ext>
            </a:extLst>
          </p:cNvPr>
          <p:cNvPicPr>
            <a:picLocks noChangeAspect="1"/>
          </p:cNvPicPr>
          <p:nvPr/>
        </p:nvPicPr>
        <p:blipFill rotWithShape="1">
          <a:blip r:embed="rId3"/>
          <a:srcRect t="12592" r="54288" b="12592"/>
          <a:stretch/>
        </p:blipFill>
        <p:spPr>
          <a:xfrm>
            <a:off x="10218656" y="6106970"/>
            <a:ext cx="1745978" cy="625108"/>
          </a:xfrm>
          <a:prstGeom prst="rect">
            <a:avLst/>
          </a:prstGeom>
        </p:spPr>
      </p:pic>
      <p:sp>
        <p:nvSpPr>
          <p:cNvPr id="3" name="TextBox 2">
            <a:extLst>
              <a:ext uri="{FF2B5EF4-FFF2-40B4-BE49-F238E27FC236}">
                <a16:creationId xmlns:a16="http://schemas.microsoft.com/office/drawing/2014/main" id="{934B5174-D101-9BFA-4470-DAC9D981202F}"/>
              </a:ext>
            </a:extLst>
          </p:cNvPr>
          <p:cNvSpPr txBox="1"/>
          <p:nvPr/>
        </p:nvSpPr>
        <p:spPr>
          <a:xfrm>
            <a:off x="412588" y="6281024"/>
            <a:ext cx="5243930" cy="276999"/>
          </a:xfrm>
          <a:prstGeom prst="rect">
            <a:avLst/>
          </a:prstGeom>
          <a:noFill/>
        </p:spPr>
        <p:txBody>
          <a:bodyPr wrap="square" lIns="91440" tIns="45720" rIns="91440" bIns="45720" rtlCol="0" anchor="t">
            <a:spAutoFit/>
          </a:bodyPr>
          <a:lstStyle/>
          <a:p>
            <a:r>
              <a:rPr lang="en-GB" sz="1200" b="1" cap="all" dirty="0">
                <a:solidFill>
                  <a:srgbClr val="D6000D"/>
                </a:solidFill>
                <a:latin typeface="Arial" panose="020B0604020202020204" pitchFamily="34" charset="0"/>
                <a:cs typeface="Arial" panose="020B0604020202020204" pitchFamily="34" charset="0"/>
              </a:rPr>
              <a:t>Slide </a:t>
            </a:r>
            <a:fld id="{04884E07-64FC-6149-AE25-48EBA21D7F7E}" type="slidenum">
              <a:rPr lang="en-GB" sz="1200" b="1" cap="all" smtClean="0">
                <a:solidFill>
                  <a:srgbClr val="D6000D"/>
                </a:solidFill>
                <a:latin typeface="Arial" panose="020B0604020202020204" pitchFamily="34" charset="0"/>
                <a:cs typeface="Arial" panose="020B0604020202020204" pitchFamily="34" charset="0"/>
              </a:rPr>
              <a:pPr/>
              <a:t>12</a:t>
            </a:fld>
            <a:r>
              <a:rPr lang="en-GB" sz="1200" b="1" cap="all" dirty="0">
                <a:solidFill>
                  <a:srgbClr val="D6000D"/>
                </a:solidFill>
                <a:latin typeface="Arial" panose="020B0604020202020204" pitchFamily="34" charset="0"/>
                <a:cs typeface="Arial" panose="020B0604020202020204" pitchFamily="34" charset="0"/>
              </a:rPr>
              <a:t> | </a:t>
            </a:r>
            <a:r>
              <a:rPr lang="en-GB" sz="1200" cap="all" dirty="0">
                <a:solidFill>
                  <a:srgbClr val="D6000D"/>
                </a:solidFill>
                <a:latin typeface="Arial" panose="020B0604020202020204" pitchFamily="34" charset="0"/>
                <a:cs typeface="Arial" panose="020B0604020202020204" pitchFamily="34" charset="0"/>
              </a:rPr>
              <a:t>DATE: 23 Nov 2023</a:t>
            </a:r>
          </a:p>
        </p:txBody>
      </p:sp>
      <p:sp>
        <p:nvSpPr>
          <p:cNvPr id="8" name="文本框 7">
            <a:extLst>
              <a:ext uri="{FF2B5EF4-FFF2-40B4-BE49-F238E27FC236}">
                <a16:creationId xmlns:a16="http://schemas.microsoft.com/office/drawing/2014/main" id="{7659A8FE-CD5C-89CE-4F17-504AD8137FCD}"/>
              </a:ext>
            </a:extLst>
          </p:cNvPr>
          <p:cNvSpPr txBox="1"/>
          <p:nvPr/>
        </p:nvSpPr>
        <p:spPr>
          <a:xfrm>
            <a:off x="412587" y="1374040"/>
            <a:ext cx="11552047" cy="4190250"/>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kumimoji="1" lang="en-US" altLang="zh-CN" sz="2000" b="1" dirty="0">
                <a:solidFill>
                  <a:srgbClr val="672D6C"/>
                </a:solidFill>
                <a:latin typeface="Arial" panose="020B0604020202020204" pitchFamily="34" charset="0"/>
                <a:cs typeface="Arial" panose="020B0604020202020204" pitchFamily="34" charset="0"/>
              </a:rPr>
              <a:t>Controllability and interpretability</a:t>
            </a:r>
            <a:r>
              <a:rPr kumimoji="1" lang="en-US" altLang="zh-CN" sz="2000" dirty="0">
                <a:latin typeface="Arial" panose="020B0604020202020204" pitchFamily="34" charset="0"/>
                <a:cs typeface="Arial" panose="020B0604020202020204" pitchFamily="34" charset="0"/>
              </a:rPr>
              <a:t>: The Auto-Regressive LLM cannot totally get rid of </a:t>
            </a:r>
            <a:r>
              <a:rPr kumimoji="1" lang="en-US" altLang="zh-CN" sz="2000" b="1" dirty="0">
                <a:solidFill>
                  <a:srgbClr val="672D6C"/>
                </a:solidFill>
                <a:latin typeface="Arial" panose="020B0604020202020204" pitchFamily="34" charset="0"/>
                <a:cs typeface="Arial" panose="020B0604020202020204" pitchFamily="34" charset="0"/>
              </a:rPr>
              <a:t>hallucination</a:t>
            </a:r>
            <a:r>
              <a:rPr kumimoji="1" lang="en-US" altLang="zh-CN" sz="2000" dirty="0">
                <a:latin typeface="Arial" panose="020B0604020202020204" pitchFamily="34" charset="0"/>
                <a:cs typeface="Arial" panose="020B0604020202020204" pitchFamily="34" charset="0"/>
              </a:rPr>
              <a:t>. They will still be </a:t>
            </a:r>
            <a:r>
              <a:rPr kumimoji="1" lang="en-US" altLang="zh-CN" sz="2000" b="1" dirty="0">
                <a:solidFill>
                  <a:srgbClr val="672D6C"/>
                </a:solidFill>
                <a:latin typeface="Arial" panose="020B0604020202020204" pitchFamily="34" charset="0"/>
                <a:cs typeface="Arial" panose="020B0604020202020204" pitchFamily="34" charset="0"/>
              </a:rPr>
              <a:t>difficult to control</a:t>
            </a:r>
            <a:r>
              <a:rPr kumimoji="1" lang="en-US" altLang="zh-CN" sz="2000" dirty="0">
                <a:latin typeface="Arial" panose="020B0604020202020204" pitchFamily="34" charset="0"/>
                <a:cs typeface="Arial" panose="020B0604020202020204" pitchFamily="34" charset="0"/>
              </a:rPr>
              <a:t>. Moreover, the </a:t>
            </a:r>
            <a:r>
              <a:rPr kumimoji="1" lang="en-US" altLang="zh-CN" sz="2000" b="1" dirty="0">
                <a:solidFill>
                  <a:srgbClr val="672D6C"/>
                </a:solidFill>
                <a:latin typeface="Arial" panose="020B0604020202020204" pitchFamily="34" charset="0"/>
                <a:cs typeface="Arial" panose="020B0604020202020204" pitchFamily="34" charset="0"/>
              </a:rPr>
              <a:t>black-box nature</a:t>
            </a:r>
            <a:r>
              <a:rPr kumimoji="1" lang="en-US" altLang="zh-CN" sz="2000" dirty="0">
                <a:latin typeface="Arial" panose="020B0604020202020204" pitchFamily="34" charset="0"/>
                <a:cs typeface="Arial" panose="020B0604020202020204" pitchFamily="34" charset="0"/>
              </a:rPr>
              <a:t> of LLM can still make itself hard to get implemented on high-stakes compliance audit job.</a:t>
            </a:r>
          </a:p>
          <a:p>
            <a:pPr marL="342900" indent="-342900">
              <a:lnSpc>
                <a:spcPct val="150000"/>
              </a:lnSpc>
              <a:buFont typeface="Arial" panose="020B0604020202020204" pitchFamily="34" charset="0"/>
              <a:buChar char="•"/>
            </a:pPr>
            <a:r>
              <a:rPr kumimoji="1" lang="en-US" altLang="zh-CN" sz="2000" b="1" dirty="0">
                <a:solidFill>
                  <a:srgbClr val="672D6C"/>
                </a:solidFill>
                <a:latin typeface="Arial" panose="020B0604020202020204" pitchFamily="34" charset="0"/>
                <a:cs typeface="Arial" panose="020B0604020202020204" pitchFamily="34" charset="0"/>
              </a:rPr>
              <a:t>Long-range dependencies and context length</a:t>
            </a:r>
            <a:r>
              <a:rPr kumimoji="1" lang="en-US" altLang="zh-CN" sz="2000" dirty="0">
                <a:latin typeface="Arial" panose="020B0604020202020204" pitchFamily="34" charset="0"/>
                <a:cs typeface="Arial" panose="020B0604020202020204" pitchFamily="34" charset="0"/>
              </a:rPr>
              <a:t>: Though GPT-4 Turbo now supports a rather long context length, it may still be insufficient to handle some regulatory documents (e.g., MCOB, which has 584 pages).</a:t>
            </a:r>
          </a:p>
          <a:p>
            <a:pPr marL="342900" indent="-342900">
              <a:lnSpc>
                <a:spcPct val="150000"/>
              </a:lnSpc>
              <a:buFont typeface="Arial" panose="020B0604020202020204" pitchFamily="34" charset="0"/>
              <a:buChar char="•"/>
            </a:pPr>
            <a:r>
              <a:rPr kumimoji="1" lang="en-US" altLang="zh-CN" sz="2000" b="1" dirty="0">
                <a:solidFill>
                  <a:srgbClr val="672D6C"/>
                </a:solidFill>
                <a:latin typeface="Arial" panose="020B0604020202020204" pitchFamily="34" charset="0"/>
                <a:cs typeface="Arial" panose="020B0604020202020204" pitchFamily="34" charset="0"/>
              </a:rPr>
              <a:t>Computational resource</a:t>
            </a:r>
            <a:r>
              <a:rPr kumimoji="1" lang="en-US" altLang="zh-CN" sz="2000" dirty="0">
                <a:latin typeface="Arial" panose="020B0604020202020204" pitchFamily="34" charset="0"/>
                <a:cs typeface="Arial" panose="020B0604020202020204" pitchFamily="34" charset="0"/>
              </a:rPr>
              <a:t>: Localizing LLM is of great interests in terms of data privacy and ease of use, however, the extremely high computation cost makes it difficult to achieve, especially for small and medium enterprises.</a:t>
            </a:r>
            <a:endParaRPr kumimoji="1" lang="zh-CN" alt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75511117"/>
      </p:ext>
    </p:extLst>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50798FA-D498-BA51-BAF4-28707173594D}"/>
              </a:ext>
            </a:extLst>
          </p:cNvPr>
          <p:cNvSpPr/>
          <p:nvPr/>
        </p:nvSpPr>
        <p:spPr>
          <a:xfrm>
            <a:off x="9959547" y="5927571"/>
            <a:ext cx="2232454" cy="9212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9EFF1768-9594-8A6B-7951-4ABD60B1FEAB}"/>
              </a:ext>
            </a:extLst>
          </p:cNvPr>
          <p:cNvSpPr txBox="1"/>
          <p:nvPr/>
        </p:nvSpPr>
        <p:spPr>
          <a:xfrm>
            <a:off x="412589" y="395207"/>
            <a:ext cx="5988212" cy="615553"/>
          </a:xfrm>
          <a:prstGeom prst="rect">
            <a:avLst/>
          </a:prstGeom>
          <a:noFill/>
        </p:spPr>
        <p:txBody>
          <a:bodyPr wrap="square" rtlCol="0">
            <a:spAutoFit/>
          </a:bodyPr>
          <a:lstStyle/>
          <a:p>
            <a:pPr>
              <a:spcAft>
                <a:spcPts val="400"/>
              </a:spcAft>
            </a:pPr>
            <a:r>
              <a:rPr lang="en-US" altLang="zh-CN" sz="3400" b="1" cap="all" dirty="0">
                <a:solidFill>
                  <a:srgbClr val="D6000D"/>
                </a:solidFill>
                <a:latin typeface="Arial" panose="020B0604020202020204" pitchFamily="34" charset="0"/>
                <a:cs typeface="Arial" panose="020B0604020202020204" pitchFamily="34" charset="0"/>
              </a:rPr>
              <a:t>Challenges: </a:t>
            </a:r>
            <a:r>
              <a:rPr lang="en-US" sz="3400" b="1" cap="all" dirty="0">
                <a:solidFill>
                  <a:srgbClr val="D6000D"/>
                </a:solidFill>
                <a:latin typeface="Arial" panose="020B0604020202020204" pitchFamily="34" charset="0"/>
                <a:cs typeface="Arial" panose="020B0604020202020204" pitchFamily="34" charset="0"/>
              </a:rPr>
              <a:t>ethical</a:t>
            </a:r>
          </a:p>
        </p:txBody>
      </p:sp>
      <p:pic>
        <p:nvPicPr>
          <p:cNvPr id="2" name="Picture 1">
            <a:extLst>
              <a:ext uri="{FF2B5EF4-FFF2-40B4-BE49-F238E27FC236}">
                <a16:creationId xmlns:a16="http://schemas.microsoft.com/office/drawing/2014/main" id="{2097D7A9-B97D-B030-7E87-E288FFDBCB17}"/>
              </a:ext>
            </a:extLst>
          </p:cNvPr>
          <p:cNvPicPr>
            <a:picLocks noChangeAspect="1"/>
          </p:cNvPicPr>
          <p:nvPr/>
        </p:nvPicPr>
        <p:blipFill rotWithShape="1">
          <a:blip r:embed="rId3"/>
          <a:srcRect t="12592" r="54288" b="12592"/>
          <a:stretch/>
        </p:blipFill>
        <p:spPr>
          <a:xfrm>
            <a:off x="10218656" y="6106970"/>
            <a:ext cx="1745978" cy="625108"/>
          </a:xfrm>
          <a:prstGeom prst="rect">
            <a:avLst/>
          </a:prstGeom>
        </p:spPr>
      </p:pic>
      <p:sp>
        <p:nvSpPr>
          <p:cNvPr id="3" name="TextBox 2">
            <a:extLst>
              <a:ext uri="{FF2B5EF4-FFF2-40B4-BE49-F238E27FC236}">
                <a16:creationId xmlns:a16="http://schemas.microsoft.com/office/drawing/2014/main" id="{934B5174-D101-9BFA-4470-DAC9D981202F}"/>
              </a:ext>
            </a:extLst>
          </p:cNvPr>
          <p:cNvSpPr txBox="1"/>
          <p:nvPr/>
        </p:nvSpPr>
        <p:spPr>
          <a:xfrm>
            <a:off x="412588" y="6281024"/>
            <a:ext cx="5243930" cy="276999"/>
          </a:xfrm>
          <a:prstGeom prst="rect">
            <a:avLst/>
          </a:prstGeom>
          <a:noFill/>
        </p:spPr>
        <p:txBody>
          <a:bodyPr wrap="square" lIns="91440" tIns="45720" rIns="91440" bIns="45720" rtlCol="0" anchor="t">
            <a:spAutoFit/>
          </a:bodyPr>
          <a:lstStyle/>
          <a:p>
            <a:r>
              <a:rPr lang="en-GB" sz="1200" b="1" cap="all" dirty="0">
                <a:solidFill>
                  <a:srgbClr val="D6000D"/>
                </a:solidFill>
                <a:latin typeface="Arial" panose="020B0604020202020204" pitchFamily="34" charset="0"/>
                <a:cs typeface="Arial" panose="020B0604020202020204" pitchFamily="34" charset="0"/>
              </a:rPr>
              <a:t>Slide </a:t>
            </a:r>
            <a:fld id="{04884E07-64FC-6149-AE25-48EBA21D7F7E}" type="slidenum">
              <a:rPr lang="en-GB" sz="1200" b="1" cap="all" smtClean="0">
                <a:solidFill>
                  <a:srgbClr val="D6000D"/>
                </a:solidFill>
                <a:latin typeface="Arial" panose="020B0604020202020204" pitchFamily="34" charset="0"/>
                <a:cs typeface="Arial" panose="020B0604020202020204" pitchFamily="34" charset="0"/>
              </a:rPr>
              <a:pPr/>
              <a:t>13</a:t>
            </a:fld>
            <a:r>
              <a:rPr lang="en-GB" sz="1200" b="1" cap="all" dirty="0">
                <a:solidFill>
                  <a:srgbClr val="D6000D"/>
                </a:solidFill>
                <a:latin typeface="Arial" panose="020B0604020202020204" pitchFamily="34" charset="0"/>
                <a:cs typeface="Arial" panose="020B0604020202020204" pitchFamily="34" charset="0"/>
              </a:rPr>
              <a:t> | </a:t>
            </a:r>
            <a:r>
              <a:rPr lang="en-GB" sz="1200" cap="all" dirty="0">
                <a:solidFill>
                  <a:srgbClr val="D6000D"/>
                </a:solidFill>
                <a:latin typeface="Arial" panose="020B0604020202020204" pitchFamily="34" charset="0"/>
                <a:cs typeface="Arial" panose="020B0604020202020204" pitchFamily="34" charset="0"/>
              </a:rPr>
              <a:t>DATE: 23 Nov 2023</a:t>
            </a:r>
          </a:p>
        </p:txBody>
      </p:sp>
      <p:sp>
        <p:nvSpPr>
          <p:cNvPr id="8" name="文本框 7">
            <a:extLst>
              <a:ext uri="{FF2B5EF4-FFF2-40B4-BE49-F238E27FC236}">
                <a16:creationId xmlns:a16="http://schemas.microsoft.com/office/drawing/2014/main" id="{7659A8FE-CD5C-89CE-4F17-504AD8137FCD}"/>
              </a:ext>
            </a:extLst>
          </p:cNvPr>
          <p:cNvSpPr txBox="1"/>
          <p:nvPr/>
        </p:nvSpPr>
        <p:spPr>
          <a:xfrm>
            <a:off x="412588" y="1438835"/>
            <a:ext cx="11378359" cy="4190250"/>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kumimoji="1" lang="en" altLang="zh-CN" sz="2000" b="1" dirty="0">
                <a:solidFill>
                  <a:srgbClr val="672D6C"/>
                </a:solidFill>
                <a:latin typeface="Arial" panose="020B0604020202020204" pitchFamily="34" charset="0"/>
                <a:cs typeface="Arial" panose="020B0604020202020204" pitchFamily="34" charset="0"/>
              </a:rPr>
              <a:t>Privacy Concerns</a:t>
            </a:r>
            <a:r>
              <a:rPr kumimoji="1" lang="en-US" altLang="zh-CN" sz="2000" dirty="0">
                <a:latin typeface="Arial" panose="020B0604020202020204" pitchFamily="34" charset="0"/>
                <a:cs typeface="Arial" panose="020B0604020202020204" pitchFamily="34" charset="0"/>
              </a:rPr>
              <a:t>: </a:t>
            </a:r>
            <a:r>
              <a:rPr kumimoji="1" lang="en" altLang="zh-CN" sz="2000" dirty="0">
                <a:latin typeface="Arial" panose="020B0604020202020204" pitchFamily="34" charset="0"/>
                <a:cs typeface="Arial" panose="020B0604020202020204" pitchFamily="34" charset="0"/>
              </a:rPr>
              <a:t>Compliance audits often deal with sensitive data. AI systems capable of processing vast amounts of information may risk exposing personal data or confidential business information, intentionally or accidentally.</a:t>
            </a:r>
            <a:endParaRPr kumimoji="1" lang="en-US" altLang="zh-CN" sz="2000" dirty="0">
              <a:latin typeface="Arial" panose="020B0604020202020204" pitchFamily="34" charset="0"/>
              <a:cs typeface="Arial" panose="020B0604020202020204" pitchFamily="34" charset="0"/>
            </a:endParaRPr>
          </a:p>
          <a:p>
            <a:pPr marL="342900" indent="-342900">
              <a:lnSpc>
                <a:spcPct val="150000"/>
              </a:lnSpc>
              <a:buFont typeface="Arial" panose="020B0604020202020204" pitchFamily="34" charset="0"/>
              <a:buChar char="•"/>
            </a:pPr>
            <a:r>
              <a:rPr kumimoji="1" lang="en-GB" altLang="zh-CN" sz="2000" b="1" dirty="0">
                <a:solidFill>
                  <a:srgbClr val="672D6C"/>
                </a:solidFill>
                <a:latin typeface="Arial" panose="020B0604020202020204" pitchFamily="34" charset="0"/>
                <a:cs typeface="Arial" panose="020B0604020202020204" pitchFamily="34" charset="0"/>
              </a:rPr>
              <a:t>Job Displacement: </a:t>
            </a:r>
            <a:r>
              <a:rPr kumimoji="1" lang="en-GB" altLang="zh-CN" sz="2000" dirty="0">
                <a:latin typeface="Arial" panose="020B0604020202020204" pitchFamily="34" charset="0"/>
                <a:cs typeface="Arial" panose="020B0604020202020204" pitchFamily="34" charset="0"/>
              </a:rPr>
              <a:t>While AI has the potential to augment auditor capabilities, it also raises concerns about the future of employment in the sector. The automation of tasks traditionally carried out by human auditors may result in job displacement.</a:t>
            </a:r>
            <a:endParaRPr kumimoji="1" lang="en-US" altLang="zh-CN" sz="2000" dirty="0">
              <a:latin typeface="Arial" panose="020B0604020202020204" pitchFamily="34" charset="0"/>
              <a:cs typeface="Arial" panose="020B0604020202020204" pitchFamily="34" charset="0"/>
            </a:endParaRPr>
          </a:p>
          <a:p>
            <a:pPr marL="342900" indent="-342900">
              <a:lnSpc>
                <a:spcPct val="150000"/>
              </a:lnSpc>
              <a:buFont typeface="Arial" panose="020B0604020202020204" pitchFamily="34" charset="0"/>
              <a:buChar char="•"/>
            </a:pPr>
            <a:r>
              <a:rPr kumimoji="1" lang="en" altLang="zh-CN" sz="2000" b="1" dirty="0">
                <a:solidFill>
                  <a:srgbClr val="672D6C"/>
                </a:solidFill>
                <a:latin typeface="Arial" panose="020B0604020202020204" pitchFamily="34" charset="0"/>
                <a:cs typeface="Arial" panose="020B0604020202020204" pitchFamily="34" charset="0"/>
              </a:rPr>
              <a:t>Access and Inequality</a:t>
            </a:r>
            <a:r>
              <a:rPr kumimoji="1" lang="en" altLang="zh-CN" sz="2000" dirty="0">
                <a:latin typeface="Arial" panose="020B0604020202020204" pitchFamily="34" charset="0"/>
                <a:cs typeface="Arial" panose="020B0604020202020204" pitchFamily="34" charset="0"/>
              </a:rPr>
              <a:t>: Smaller </a:t>
            </a:r>
            <a:r>
              <a:rPr kumimoji="1" lang="en" altLang="zh-CN" sz="2000" dirty="0" err="1">
                <a:latin typeface="Arial" panose="020B0604020202020204" pitchFamily="34" charset="0"/>
                <a:cs typeface="Arial" panose="020B0604020202020204" pitchFamily="34" charset="0"/>
              </a:rPr>
              <a:t>organisations</a:t>
            </a:r>
            <a:r>
              <a:rPr kumimoji="1" lang="en" altLang="zh-CN" sz="2000" dirty="0">
                <a:latin typeface="Arial" panose="020B0604020202020204" pitchFamily="34" charset="0"/>
                <a:cs typeface="Arial" panose="020B0604020202020204" pitchFamily="34" charset="0"/>
              </a:rPr>
              <a:t> might not have the resources to implement sophisticated AI auditing tools, potentially creating to an uneven playing field where larger firms have an advantage in managing and mitigating compliance risks.</a:t>
            </a:r>
            <a:endParaRPr kumimoji="1" lang="zh-CN" alt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45592053"/>
      </p:ext>
    </p:extLst>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F601CF2-8D28-1405-2D48-0C4EF661C1A0}"/>
              </a:ext>
            </a:extLst>
          </p:cNvPr>
          <p:cNvGrpSpPr/>
          <p:nvPr/>
        </p:nvGrpSpPr>
        <p:grpSpPr>
          <a:xfrm>
            <a:off x="0" y="0"/>
            <a:ext cx="12192000" cy="6858000"/>
            <a:chOff x="0" y="0"/>
            <a:chExt cx="12192000" cy="6858000"/>
          </a:xfrm>
        </p:grpSpPr>
        <p:pic>
          <p:nvPicPr>
            <p:cNvPr id="24" name="Picture 23" descr="A multicolored building with glass walls&#10;&#10;Description automatically generated">
              <a:extLst>
                <a:ext uri="{FF2B5EF4-FFF2-40B4-BE49-F238E27FC236}">
                  <a16:creationId xmlns:a16="http://schemas.microsoft.com/office/drawing/2014/main" id="{2F00618C-84AD-1001-4CCB-ECCB56CDBE1C}"/>
                </a:ext>
              </a:extLst>
            </p:cNvPr>
            <p:cNvPicPr>
              <a:picLocks noChangeAspect="1"/>
            </p:cNvPicPr>
            <p:nvPr/>
          </p:nvPicPr>
          <p:blipFill rotWithShape="1">
            <a:blip r:embed="rId3">
              <a:extLst>
                <a:ext uri="{BEBA8EAE-BF5A-486C-A8C5-ECC9F3942E4B}">
                  <a14:imgProps xmlns:a14="http://schemas.microsoft.com/office/drawing/2010/main">
                    <a14:imgLayer r:embed="rId4">
                      <a14:imgEffect>
                        <a14:colorTemperature colorTemp="11200"/>
                      </a14:imgEffect>
                      <a14:imgEffect>
                        <a14:saturation sat="0"/>
                      </a14:imgEffect>
                    </a14:imgLayer>
                  </a14:imgProps>
                </a:ext>
              </a:extLst>
            </a:blip>
            <a:srcRect l="14889"/>
            <a:stretch/>
          </p:blipFill>
          <p:spPr>
            <a:xfrm>
              <a:off x="0" y="0"/>
              <a:ext cx="12192000" cy="6858000"/>
            </a:xfrm>
            <a:prstGeom prst="rect">
              <a:avLst/>
            </a:prstGeom>
          </p:spPr>
        </p:pic>
        <p:sp>
          <p:nvSpPr>
            <p:cNvPr id="10" name="Rectangle 9">
              <a:extLst>
                <a:ext uri="{FF2B5EF4-FFF2-40B4-BE49-F238E27FC236}">
                  <a16:creationId xmlns:a16="http://schemas.microsoft.com/office/drawing/2014/main" id="{2B2399F8-20C5-09AE-EDBF-5B20F1379AF1}"/>
                </a:ext>
              </a:extLst>
            </p:cNvPr>
            <p:cNvSpPr/>
            <p:nvPr/>
          </p:nvSpPr>
          <p:spPr>
            <a:xfrm>
              <a:off x="0" y="0"/>
              <a:ext cx="12192000" cy="6858000"/>
            </a:xfrm>
            <a:prstGeom prst="rect">
              <a:avLst/>
            </a:prstGeom>
            <a:solidFill>
              <a:schemeClr val="tx1">
                <a:alpha val="76236"/>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ounded Rectangle 1">
              <a:extLst>
                <a:ext uri="{FF2B5EF4-FFF2-40B4-BE49-F238E27FC236}">
                  <a16:creationId xmlns:a16="http://schemas.microsoft.com/office/drawing/2014/main" id="{AE676A8E-F3C3-4718-15B7-FFE4321EB454}"/>
                </a:ext>
              </a:extLst>
            </p:cNvPr>
            <p:cNvSpPr/>
            <p:nvPr/>
          </p:nvSpPr>
          <p:spPr>
            <a:xfrm>
              <a:off x="989632" y="5569505"/>
              <a:ext cx="4637681" cy="1054405"/>
            </a:xfrm>
            <a:prstGeom prst="roundRect">
              <a:avLst/>
            </a:prstGeom>
            <a:no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26" name="Picture 25">
            <a:extLst>
              <a:ext uri="{FF2B5EF4-FFF2-40B4-BE49-F238E27FC236}">
                <a16:creationId xmlns:a16="http://schemas.microsoft.com/office/drawing/2014/main" id="{97D699CD-348B-BF4F-257A-3B4CA2A1CE8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04802" y="6063136"/>
            <a:ext cx="1722326" cy="663298"/>
          </a:xfrm>
          <a:prstGeom prst="rect">
            <a:avLst/>
          </a:prstGeom>
        </p:spPr>
      </p:pic>
      <p:sp>
        <p:nvSpPr>
          <p:cNvPr id="27" name="TextBox 26">
            <a:extLst>
              <a:ext uri="{FF2B5EF4-FFF2-40B4-BE49-F238E27FC236}">
                <a16:creationId xmlns:a16="http://schemas.microsoft.com/office/drawing/2014/main" id="{C46C97CF-4CBA-54DA-88B9-0B2504BBEE4C}"/>
              </a:ext>
            </a:extLst>
          </p:cNvPr>
          <p:cNvSpPr txBox="1"/>
          <p:nvPr/>
        </p:nvSpPr>
        <p:spPr>
          <a:xfrm>
            <a:off x="412588" y="6281024"/>
            <a:ext cx="5243930" cy="276999"/>
          </a:xfrm>
          <a:prstGeom prst="rect">
            <a:avLst/>
          </a:prstGeom>
          <a:noFill/>
        </p:spPr>
        <p:txBody>
          <a:bodyPr wrap="square" lIns="91440" tIns="45720" rIns="91440" bIns="45720" rtlCol="0" anchor="t">
            <a:spAutoFit/>
          </a:bodyPr>
          <a:lstStyle/>
          <a:p>
            <a:r>
              <a:rPr lang="en-GB" sz="1200" b="1" cap="all" dirty="0">
                <a:solidFill>
                  <a:schemeClr val="bg1"/>
                </a:solidFill>
                <a:latin typeface="Arial" panose="020B0604020202020204" pitchFamily="34" charset="0"/>
                <a:cs typeface="Arial" panose="020B0604020202020204" pitchFamily="34" charset="0"/>
              </a:rPr>
              <a:t>Slide </a:t>
            </a:r>
            <a:fld id="{04884E07-64FC-6149-AE25-48EBA21D7F7E}" type="slidenum">
              <a:rPr lang="en-GB" sz="1200" b="1" cap="all" smtClean="0">
                <a:solidFill>
                  <a:schemeClr val="bg1"/>
                </a:solidFill>
                <a:latin typeface="Arial" panose="020B0604020202020204" pitchFamily="34" charset="0"/>
                <a:cs typeface="Arial" panose="020B0604020202020204" pitchFamily="34" charset="0"/>
              </a:rPr>
              <a:pPr/>
              <a:t>14</a:t>
            </a:fld>
            <a:r>
              <a:rPr lang="en-GB" sz="1200" b="1" cap="all" dirty="0">
                <a:solidFill>
                  <a:schemeClr val="bg1"/>
                </a:solidFill>
                <a:latin typeface="Arial" panose="020B0604020202020204" pitchFamily="34" charset="0"/>
                <a:cs typeface="Arial" panose="020B0604020202020204" pitchFamily="34" charset="0"/>
              </a:rPr>
              <a:t> | </a:t>
            </a:r>
            <a:r>
              <a:rPr lang="en-GB" sz="1200" cap="all" dirty="0">
                <a:solidFill>
                  <a:schemeClr val="bg1"/>
                </a:solidFill>
                <a:latin typeface="Arial" panose="020B0604020202020204" pitchFamily="34" charset="0"/>
                <a:cs typeface="Arial" panose="020B0604020202020204" pitchFamily="34" charset="0"/>
              </a:rPr>
              <a:t>DATE: 23 Nov 2023</a:t>
            </a:r>
          </a:p>
        </p:txBody>
      </p:sp>
      <p:sp>
        <p:nvSpPr>
          <p:cNvPr id="3" name="文本框 2">
            <a:extLst>
              <a:ext uri="{FF2B5EF4-FFF2-40B4-BE49-F238E27FC236}">
                <a16:creationId xmlns:a16="http://schemas.microsoft.com/office/drawing/2014/main" id="{26396B69-2ABC-EE82-2AF8-9AC5DD53C296}"/>
              </a:ext>
            </a:extLst>
          </p:cNvPr>
          <p:cNvSpPr txBox="1"/>
          <p:nvPr/>
        </p:nvSpPr>
        <p:spPr>
          <a:xfrm>
            <a:off x="6325185" y="2780528"/>
            <a:ext cx="5866815" cy="1478418"/>
          </a:xfrm>
          <a:prstGeom prst="rect">
            <a:avLst/>
          </a:prstGeom>
          <a:noFill/>
        </p:spPr>
        <p:txBody>
          <a:bodyPr wrap="square" rtlCol="0">
            <a:spAutoFit/>
          </a:bodyPr>
          <a:lstStyle/>
          <a:p>
            <a:r>
              <a:rPr kumimoji="1" lang="en-US" altLang="zh-CN" sz="4800" b="1" dirty="0">
                <a:solidFill>
                  <a:schemeClr val="bg1"/>
                </a:solidFill>
                <a:latin typeface="Arial" panose="020B0604020202020204" pitchFamily="34" charset="0"/>
                <a:cs typeface="Arial" panose="020B0604020202020204" pitchFamily="34" charset="0"/>
              </a:rPr>
              <a:t>Part 3</a:t>
            </a:r>
          </a:p>
          <a:p>
            <a:pPr>
              <a:lnSpc>
                <a:spcPct val="150000"/>
              </a:lnSpc>
            </a:pPr>
            <a:r>
              <a:rPr kumimoji="1" lang="en-US" altLang="zh-CN" sz="3200" b="1" dirty="0">
                <a:solidFill>
                  <a:schemeClr val="bg1"/>
                </a:solidFill>
                <a:latin typeface="Arial" panose="020B0604020202020204" pitchFamily="34" charset="0"/>
                <a:cs typeface="Arial" panose="020B0604020202020204" pitchFamily="34" charset="0"/>
              </a:rPr>
              <a:t>Two Case Studies</a:t>
            </a:r>
            <a:endParaRPr kumimoji="1" lang="zh-CN" altLang="en-US" sz="24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44132574"/>
      </p:ext>
    </p:extLst>
  </p:cSld>
  <p:clrMapOvr>
    <a:masterClrMapping/>
  </p:clrMapOvr>
  <p:transition spd="slow">
    <p:fade/>
  </p:transition>
  <p:extLst>
    <p:ext uri="{6950BFC3-D8DA-4A85-94F7-54DA5524770B}">
      <p188:commentRel xmlns:p188="http://schemas.microsoft.com/office/powerpoint/2018/8/main" r:id="rId2"/>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50798FA-D498-BA51-BAF4-28707173594D}"/>
              </a:ext>
            </a:extLst>
          </p:cNvPr>
          <p:cNvSpPr/>
          <p:nvPr/>
        </p:nvSpPr>
        <p:spPr>
          <a:xfrm>
            <a:off x="9959547" y="5927571"/>
            <a:ext cx="2232454" cy="9212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9EFF1768-9594-8A6B-7951-4ABD60B1FEAB}"/>
              </a:ext>
            </a:extLst>
          </p:cNvPr>
          <p:cNvSpPr txBox="1"/>
          <p:nvPr/>
        </p:nvSpPr>
        <p:spPr>
          <a:xfrm>
            <a:off x="412589" y="395207"/>
            <a:ext cx="9645808" cy="615553"/>
          </a:xfrm>
          <a:prstGeom prst="rect">
            <a:avLst/>
          </a:prstGeom>
          <a:noFill/>
        </p:spPr>
        <p:txBody>
          <a:bodyPr wrap="square" rtlCol="0">
            <a:spAutoFit/>
          </a:bodyPr>
          <a:lstStyle/>
          <a:p>
            <a:pPr>
              <a:spcAft>
                <a:spcPts val="400"/>
              </a:spcAft>
            </a:pPr>
            <a:r>
              <a:rPr lang="en-US" sz="3400" b="1" cap="all" dirty="0">
                <a:solidFill>
                  <a:srgbClr val="D6000D"/>
                </a:solidFill>
                <a:latin typeface="Arial" panose="020B0604020202020204" pitchFamily="34" charset="0"/>
                <a:cs typeface="Arial" panose="020B0604020202020204" pitchFamily="34" charset="0"/>
              </a:rPr>
              <a:t>Case study: compliance checking</a:t>
            </a:r>
          </a:p>
        </p:txBody>
      </p:sp>
      <p:pic>
        <p:nvPicPr>
          <p:cNvPr id="2" name="Picture 1">
            <a:extLst>
              <a:ext uri="{FF2B5EF4-FFF2-40B4-BE49-F238E27FC236}">
                <a16:creationId xmlns:a16="http://schemas.microsoft.com/office/drawing/2014/main" id="{2097D7A9-B97D-B030-7E87-E288FFDBCB17}"/>
              </a:ext>
            </a:extLst>
          </p:cNvPr>
          <p:cNvPicPr>
            <a:picLocks noChangeAspect="1"/>
          </p:cNvPicPr>
          <p:nvPr/>
        </p:nvPicPr>
        <p:blipFill rotWithShape="1">
          <a:blip r:embed="rId4"/>
          <a:srcRect t="12592" r="54288" b="12592"/>
          <a:stretch/>
        </p:blipFill>
        <p:spPr>
          <a:xfrm>
            <a:off x="10218656" y="6106970"/>
            <a:ext cx="1745978" cy="625108"/>
          </a:xfrm>
          <a:prstGeom prst="rect">
            <a:avLst/>
          </a:prstGeom>
        </p:spPr>
      </p:pic>
      <p:pic>
        <p:nvPicPr>
          <p:cNvPr id="4" name="图片 3" descr="图形用户界面, 文本, 应用程序&#10;&#10;描述已自动生成">
            <a:extLst>
              <a:ext uri="{FF2B5EF4-FFF2-40B4-BE49-F238E27FC236}">
                <a16:creationId xmlns:a16="http://schemas.microsoft.com/office/drawing/2014/main" id="{A9D9EC67-1F12-B03A-98D9-A97766D7A70D}"/>
              </a:ext>
            </a:extLst>
          </p:cNvPr>
          <p:cNvPicPr>
            <a:picLocks noChangeAspect="1"/>
          </p:cNvPicPr>
          <p:nvPr/>
        </p:nvPicPr>
        <p:blipFill rotWithShape="1">
          <a:blip r:embed="rId5"/>
          <a:srcRect b="604"/>
          <a:stretch/>
        </p:blipFill>
        <p:spPr>
          <a:xfrm>
            <a:off x="266893" y="1010760"/>
            <a:ext cx="5829107" cy="5228348"/>
          </a:xfrm>
          <a:prstGeom prst="rect">
            <a:avLst/>
          </a:prstGeom>
        </p:spPr>
      </p:pic>
      <p:sp>
        <p:nvSpPr>
          <p:cNvPr id="5" name="文本框 4">
            <a:extLst>
              <a:ext uri="{FF2B5EF4-FFF2-40B4-BE49-F238E27FC236}">
                <a16:creationId xmlns:a16="http://schemas.microsoft.com/office/drawing/2014/main" id="{132C0B13-A67E-BCB8-297E-F84EF0CC3153}"/>
              </a:ext>
            </a:extLst>
          </p:cNvPr>
          <p:cNvSpPr txBox="1"/>
          <p:nvPr/>
        </p:nvSpPr>
        <p:spPr>
          <a:xfrm>
            <a:off x="5962341" y="1234445"/>
            <a:ext cx="6123642" cy="707886"/>
          </a:xfrm>
          <a:prstGeom prst="rect">
            <a:avLst/>
          </a:prstGeom>
          <a:noFill/>
        </p:spPr>
        <p:txBody>
          <a:bodyPr wrap="square" rtlCol="0">
            <a:spAutoFit/>
          </a:bodyPr>
          <a:lstStyle/>
          <a:p>
            <a:r>
              <a:rPr lang="en-US" altLang="zh-CN" sz="2000" b="1" dirty="0">
                <a:solidFill>
                  <a:srgbClr val="672D6C"/>
                </a:solidFill>
                <a:latin typeface="Arial" panose="020B0604020202020204" pitchFamily="34" charset="0"/>
                <a:cs typeface="Arial" panose="020B0604020202020204" pitchFamily="34" charset="0"/>
              </a:rPr>
              <a:t>NLP-based Automated Compliance</a:t>
            </a:r>
            <a:r>
              <a:rPr lang="zh-CN" altLang="en-US" sz="2000" b="1" dirty="0">
                <a:solidFill>
                  <a:srgbClr val="672D6C"/>
                </a:solidFill>
                <a:latin typeface="Arial" panose="020B0604020202020204" pitchFamily="34" charset="0"/>
                <a:cs typeface="Arial" panose="020B0604020202020204" pitchFamily="34" charset="0"/>
              </a:rPr>
              <a:t> </a:t>
            </a:r>
            <a:r>
              <a:rPr lang="en-US" altLang="zh-CN" sz="2000" b="1" dirty="0">
                <a:solidFill>
                  <a:srgbClr val="672D6C"/>
                </a:solidFill>
                <a:latin typeface="Arial" panose="020B0604020202020204" pitchFamily="34" charset="0"/>
                <a:cs typeface="Arial" panose="020B0604020202020204" pitchFamily="34" charset="0"/>
              </a:rPr>
              <a:t>Checking of Data Processing Agreements against GDPR</a:t>
            </a:r>
          </a:p>
        </p:txBody>
      </p:sp>
      <p:sp>
        <p:nvSpPr>
          <p:cNvPr id="7" name="文本框 6">
            <a:extLst>
              <a:ext uri="{FF2B5EF4-FFF2-40B4-BE49-F238E27FC236}">
                <a16:creationId xmlns:a16="http://schemas.microsoft.com/office/drawing/2014/main" id="{E1F3915B-D5C4-96CE-96D7-BADF2447F77C}"/>
              </a:ext>
            </a:extLst>
          </p:cNvPr>
          <p:cNvSpPr txBox="1"/>
          <p:nvPr/>
        </p:nvSpPr>
        <p:spPr>
          <a:xfrm>
            <a:off x="0" y="6334780"/>
            <a:ext cx="10058397" cy="523220"/>
          </a:xfrm>
          <a:prstGeom prst="rect">
            <a:avLst/>
          </a:prstGeom>
          <a:noFill/>
        </p:spPr>
        <p:txBody>
          <a:bodyPr wrap="square" rtlCol="0">
            <a:spAutoFit/>
          </a:bodyPr>
          <a:lstStyle/>
          <a:p>
            <a:r>
              <a:rPr lang="en" altLang="zh-CN" sz="1400" dirty="0">
                <a:solidFill>
                  <a:srgbClr val="4A4A4A"/>
                </a:solidFill>
                <a:effectLst/>
                <a:latin typeface="Times New Roman" panose="02020603050405020304" pitchFamily="18" charset="0"/>
                <a:cs typeface="Times New Roman" panose="02020603050405020304" pitchFamily="18" charset="0"/>
              </a:rPr>
              <a:t>[1] O. A. </a:t>
            </a:r>
            <a:r>
              <a:rPr lang="en" altLang="zh-CN" sz="1400" dirty="0" err="1">
                <a:solidFill>
                  <a:srgbClr val="4A4A4A"/>
                </a:solidFill>
                <a:effectLst/>
                <a:latin typeface="Times New Roman" panose="02020603050405020304" pitchFamily="18" charset="0"/>
                <a:cs typeface="Times New Roman" panose="02020603050405020304" pitchFamily="18" charset="0"/>
              </a:rPr>
              <a:t>Cejas</a:t>
            </a:r>
            <a:r>
              <a:rPr lang="en" altLang="zh-CN" sz="1400" dirty="0">
                <a:solidFill>
                  <a:srgbClr val="4A4A4A"/>
                </a:solidFill>
                <a:effectLst/>
                <a:latin typeface="Times New Roman" panose="02020603050405020304" pitchFamily="18" charset="0"/>
                <a:cs typeface="Times New Roman" panose="02020603050405020304" pitchFamily="18" charset="0"/>
              </a:rPr>
              <a:t>, M. I. Azeem, S. </a:t>
            </a:r>
            <a:r>
              <a:rPr lang="en" altLang="zh-CN" sz="1400" dirty="0" err="1">
                <a:solidFill>
                  <a:srgbClr val="4A4A4A"/>
                </a:solidFill>
                <a:effectLst/>
                <a:latin typeface="Times New Roman" panose="02020603050405020304" pitchFamily="18" charset="0"/>
                <a:cs typeface="Times New Roman" panose="02020603050405020304" pitchFamily="18" charset="0"/>
              </a:rPr>
              <a:t>Abualhaija</a:t>
            </a:r>
            <a:r>
              <a:rPr lang="en" altLang="zh-CN" sz="1400" dirty="0">
                <a:solidFill>
                  <a:srgbClr val="4A4A4A"/>
                </a:solidFill>
                <a:effectLst/>
                <a:latin typeface="Times New Roman" panose="02020603050405020304" pitchFamily="18" charset="0"/>
                <a:cs typeface="Times New Roman" panose="02020603050405020304" pitchFamily="18" charset="0"/>
              </a:rPr>
              <a:t>, and L. C. Briand, ‘NLP-Based Automated Compliance Checking of Data Processing Agreements Against GDPR’, </a:t>
            </a:r>
            <a:r>
              <a:rPr lang="en" altLang="zh-CN" sz="1400" i="1" dirty="0">
                <a:solidFill>
                  <a:srgbClr val="4A4A4A"/>
                </a:solidFill>
                <a:effectLst/>
                <a:latin typeface="Times New Roman" panose="02020603050405020304" pitchFamily="18" charset="0"/>
                <a:cs typeface="Times New Roman" panose="02020603050405020304" pitchFamily="18" charset="0"/>
              </a:rPr>
              <a:t>IEEE Trans. Software Eng.</a:t>
            </a:r>
            <a:r>
              <a:rPr lang="en" altLang="zh-CN" sz="1400" dirty="0">
                <a:solidFill>
                  <a:srgbClr val="4A4A4A"/>
                </a:solidFill>
                <a:effectLst/>
                <a:latin typeface="Times New Roman" panose="02020603050405020304" pitchFamily="18" charset="0"/>
                <a:cs typeface="Times New Roman" panose="02020603050405020304" pitchFamily="18" charset="0"/>
              </a:rPr>
              <a:t>, vol. 49, no. 9, pp. 4282–4303, Sep. 2023, </a:t>
            </a:r>
            <a:r>
              <a:rPr lang="en" altLang="zh-CN" sz="1400" dirty="0" err="1">
                <a:solidFill>
                  <a:srgbClr val="4A4A4A"/>
                </a:solidFill>
                <a:effectLst/>
                <a:latin typeface="Times New Roman" panose="02020603050405020304" pitchFamily="18" charset="0"/>
                <a:cs typeface="Times New Roman" panose="02020603050405020304" pitchFamily="18" charset="0"/>
              </a:rPr>
              <a:t>doi</a:t>
            </a:r>
            <a:r>
              <a:rPr lang="en" altLang="zh-CN" sz="1400" dirty="0">
                <a:solidFill>
                  <a:srgbClr val="4A4A4A"/>
                </a:solidFill>
                <a:effectLst/>
                <a:latin typeface="Times New Roman" panose="02020603050405020304" pitchFamily="18" charset="0"/>
                <a:cs typeface="Times New Roman" panose="02020603050405020304" pitchFamily="18" charset="0"/>
              </a:rPr>
              <a:t>: </a:t>
            </a:r>
            <a:r>
              <a:rPr lang="en" altLang="zh-CN" sz="1400" dirty="0">
                <a:solidFill>
                  <a:srgbClr val="4A4A4A"/>
                </a:solidFill>
                <a:effectLst/>
                <a:latin typeface="Times New Roman" panose="02020603050405020304" pitchFamily="18" charset="0"/>
                <a:cs typeface="Times New Roman" panose="02020603050405020304" pitchFamily="18" charset="0"/>
                <a:hlinkClick r:id="rId6">
                  <a:extLst>
                    <a:ext uri="{A12FA001-AC4F-418D-AE19-62706E023703}">
                      <ahyp:hlinkClr xmlns:ahyp="http://schemas.microsoft.com/office/drawing/2018/hyperlinkcolor" val="tx"/>
                    </a:ext>
                  </a:extLst>
                </a:hlinkClick>
              </a:rPr>
              <a:t>10.1109/TSE.2023.3288901</a:t>
            </a:r>
            <a:r>
              <a:rPr lang="en" altLang="zh-CN" sz="1400" dirty="0">
                <a:solidFill>
                  <a:srgbClr val="4A4A4A"/>
                </a:solidFill>
                <a:effectLst/>
                <a:latin typeface="Times New Roman" panose="02020603050405020304" pitchFamily="18" charset="0"/>
                <a:cs typeface="Times New Roman" panose="02020603050405020304" pitchFamily="18" charset="0"/>
              </a:rPr>
              <a:t>.</a:t>
            </a:r>
          </a:p>
        </p:txBody>
      </p:sp>
      <p:sp>
        <p:nvSpPr>
          <p:cNvPr id="9" name="文本框 8">
            <a:extLst>
              <a:ext uri="{FF2B5EF4-FFF2-40B4-BE49-F238E27FC236}">
                <a16:creationId xmlns:a16="http://schemas.microsoft.com/office/drawing/2014/main" id="{2F4E2A77-3178-A6B3-85A1-7EC9327DB4E5}"/>
              </a:ext>
            </a:extLst>
          </p:cNvPr>
          <p:cNvSpPr txBox="1"/>
          <p:nvPr/>
        </p:nvSpPr>
        <p:spPr>
          <a:xfrm>
            <a:off x="5909332" y="2254771"/>
            <a:ext cx="6229659" cy="3672800"/>
          </a:xfrm>
          <a:prstGeom prst="rect">
            <a:avLst/>
          </a:prstGeom>
          <a:noFill/>
        </p:spPr>
        <p:txBody>
          <a:bodyPr wrap="square" rtlCol="0">
            <a:spAutoFit/>
          </a:bodyPr>
          <a:lstStyle/>
          <a:p>
            <a:r>
              <a:rPr lang="en-US" altLang="zh-CN" sz="2000" b="1" dirty="0">
                <a:solidFill>
                  <a:srgbClr val="00AFAB"/>
                </a:solidFill>
                <a:latin typeface="Arial" panose="020B0604020202020204" pitchFamily="34" charset="0"/>
                <a:cs typeface="Arial" panose="020B0604020202020204" pitchFamily="34" charset="0"/>
              </a:rPr>
              <a:t>Motivation:</a:t>
            </a:r>
          </a:p>
          <a:p>
            <a:pPr>
              <a:lnSpc>
                <a:spcPct val="150000"/>
              </a:lnSpc>
            </a:pPr>
            <a:r>
              <a:rPr lang="en-US" altLang="zh-CN" b="1" dirty="0">
                <a:solidFill>
                  <a:srgbClr val="4A4A4A"/>
                </a:solidFill>
                <a:latin typeface="Arial" panose="020B0604020202020204" pitchFamily="34" charset="0"/>
                <a:cs typeface="Arial" panose="020B0604020202020204" pitchFamily="34" charset="0"/>
              </a:rPr>
              <a:t>Manually </a:t>
            </a:r>
            <a:r>
              <a:rPr lang="en-US" altLang="zh-CN" b="1" dirty="0">
                <a:solidFill>
                  <a:srgbClr val="4A4A4A"/>
                </a:solidFill>
                <a:highlight>
                  <a:srgbClr val="00FF00"/>
                </a:highlight>
                <a:latin typeface="Arial" panose="020B0604020202020204" pitchFamily="34" charset="0"/>
                <a:cs typeface="Arial" panose="020B0604020202020204" pitchFamily="34" charset="0"/>
              </a:rPr>
              <a:t>checking whether a given data processing agreement (DPA) complies with GDPR</a:t>
            </a:r>
            <a:r>
              <a:rPr lang="en-US" altLang="zh-CN" b="1" dirty="0">
                <a:solidFill>
                  <a:srgbClr val="4A4A4A"/>
                </a:solidFill>
                <a:latin typeface="Arial" panose="020B0604020202020204" pitchFamily="34" charset="0"/>
                <a:cs typeface="Arial" panose="020B0604020202020204" pitchFamily="34" charset="0"/>
              </a:rPr>
              <a:t> is challenging as it requires significant time and effort for understanding and identifying DPA-relevant compliance requirements in GDPR and then verifying these requirements in the DPA. Legal texts introduce additional complexity due to convoluted language and inherent ambiguity leading to potential misunderstandings.</a:t>
            </a:r>
          </a:p>
        </p:txBody>
      </p:sp>
    </p:spTree>
    <p:extLst>
      <p:ext uri="{BB962C8B-B14F-4D97-AF65-F5344CB8AC3E}">
        <p14:creationId xmlns:p14="http://schemas.microsoft.com/office/powerpoint/2010/main" val="3901939495"/>
      </p:ext>
    </p:extLst>
  </p:cSld>
  <p:clrMapOvr>
    <a:masterClrMapping/>
  </p:clrMapOvr>
  <p:transition spd="slow">
    <p:push/>
  </p:transition>
  <p:extLst>
    <p:ext uri="{6950BFC3-D8DA-4A85-94F7-54DA5524770B}">
      <p188:commentRel xmlns:p188="http://schemas.microsoft.com/office/powerpoint/2018/8/main" r:id="rId3"/>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50798FA-D498-BA51-BAF4-28707173594D}"/>
              </a:ext>
            </a:extLst>
          </p:cNvPr>
          <p:cNvSpPr/>
          <p:nvPr/>
        </p:nvSpPr>
        <p:spPr>
          <a:xfrm>
            <a:off x="9959547" y="5927571"/>
            <a:ext cx="2232454" cy="9212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9EFF1768-9594-8A6B-7951-4ABD60B1FEAB}"/>
              </a:ext>
            </a:extLst>
          </p:cNvPr>
          <p:cNvSpPr txBox="1"/>
          <p:nvPr/>
        </p:nvSpPr>
        <p:spPr>
          <a:xfrm>
            <a:off x="412588" y="325932"/>
            <a:ext cx="11249760" cy="615553"/>
          </a:xfrm>
          <a:prstGeom prst="rect">
            <a:avLst/>
          </a:prstGeom>
          <a:noFill/>
        </p:spPr>
        <p:txBody>
          <a:bodyPr wrap="square" rtlCol="0">
            <a:spAutoFit/>
          </a:bodyPr>
          <a:lstStyle/>
          <a:p>
            <a:pPr>
              <a:spcAft>
                <a:spcPts val="400"/>
              </a:spcAft>
            </a:pPr>
            <a:r>
              <a:rPr lang="en-US" sz="3400" b="1" cap="all" dirty="0">
                <a:solidFill>
                  <a:srgbClr val="D6000D"/>
                </a:solidFill>
                <a:latin typeface="Arial" panose="020B0604020202020204" pitchFamily="34" charset="0"/>
                <a:cs typeface="Arial" panose="020B0604020202020204" pitchFamily="34" charset="0"/>
              </a:rPr>
              <a:t>How this method performs</a:t>
            </a:r>
          </a:p>
        </p:txBody>
      </p:sp>
      <p:sp>
        <p:nvSpPr>
          <p:cNvPr id="7" name="文本框 6">
            <a:extLst>
              <a:ext uri="{FF2B5EF4-FFF2-40B4-BE49-F238E27FC236}">
                <a16:creationId xmlns:a16="http://schemas.microsoft.com/office/drawing/2014/main" id="{E1F3915B-D5C4-96CE-96D7-BADF2447F77C}"/>
              </a:ext>
            </a:extLst>
          </p:cNvPr>
          <p:cNvSpPr txBox="1"/>
          <p:nvPr/>
        </p:nvSpPr>
        <p:spPr>
          <a:xfrm>
            <a:off x="0" y="6334780"/>
            <a:ext cx="10058397" cy="523220"/>
          </a:xfrm>
          <a:prstGeom prst="rect">
            <a:avLst/>
          </a:prstGeom>
          <a:noFill/>
        </p:spPr>
        <p:txBody>
          <a:bodyPr wrap="square" rtlCol="0">
            <a:spAutoFit/>
          </a:bodyPr>
          <a:lstStyle/>
          <a:p>
            <a:r>
              <a:rPr lang="en" altLang="zh-CN" sz="1400" dirty="0">
                <a:solidFill>
                  <a:srgbClr val="4A4A4A"/>
                </a:solidFill>
                <a:effectLst/>
                <a:latin typeface="Times New Roman" panose="02020603050405020304" pitchFamily="18" charset="0"/>
                <a:cs typeface="Times New Roman" panose="02020603050405020304" pitchFamily="18" charset="0"/>
              </a:rPr>
              <a:t>[1] O. A. </a:t>
            </a:r>
            <a:r>
              <a:rPr lang="en" altLang="zh-CN" sz="1400" dirty="0" err="1">
                <a:solidFill>
                  <a:srgbClr val="4A4A4A"/>
                </a:solidFill>
                <a:effectLst/>
                <a:latin typeface="Times New Roman" panose="02020603050405020304" pitchFamily="18" charset="0"/>
                <a:cs typeface="Times New Roman" panose="02020603050405020304" pitchFamily="18" charset="0"/>
              </a:rPr>
              <a:t>Cejas</a:t>
            </a:r>
            <a:r>
              <a:rPr lang="en" altLang="zh-CN" sz="1400" dirty="0">
                <a:solidFill>
                  <a:srgbClr val="4A4A4A"/>
                </a:solidFill>
                <a:effectLst/>
                <a:latin typeface="Times New Roman" panose="02020603050405020304" pitchFamily="18" charset="0"/>
                <a:cs typeface="Times New Roman" panose="02020603050405020304" pitchFamily="18" charset="0"/>
              </a:rPr>
              <a:t>, M. I. Azeem, S. </a:t>
            </a:r>
            <a:r>
              <a:rPr lang="en" altLang="zh-CN" sz="1400" dirty="0" err="1">
                <a:solidFill>
                  <a:srgbClr val="4A4A4A"/>
                </a:solidFill>
                <a:effectLst/>
                <a:latin typeface="Times New Roman" panose="02020603050405020304" pitchFamily="18" charset="0"/>
                <a:cs typeface="Times New Roman" panose="02020603050405020304" pitchFamily="18" charset="0"/>
              </a:rPr>
              <a:t>Abualhaija</a:t>
            </a:r>
            <a:r>
              <a:rPr lang="en" altLang="zh-CN" sz="1400" dirty="0">
                <a:solidFill>
                  <a:srgbClr val="4A4A4A"/>
                </a:solidFill>
                <a:effectLst/>
                <a:latin typeface="Times New Roman" panose="02020603050405020304" pitchFamily="18" charset="0"/>
                <a:cs typeface="Times New Roman" panose="02020603050405020304" pitchFamily="18" charset="0"/>
              </a:rPr>
              <a:t>, and L. C. Briand, ‘NLP-Based Automated Compliance Checking of Data Processing Agreements Against GDPR’, </a:t>
            </a:r>
            <a:r>
              <a:rPr lang="en" altLang="zh-CN" sz="1400" i="1" dirty="0">
                <a:solidFill>
                  <a:srgbClr val="4A4A4A"/>
                </a:solidFill>
                <a:effectLst/>
                <a:latin typeface="Times New Roman" panose="02020603050405020304" pitchFamily="18" charset="0"/>
                <a:cs typeface="Times New Roman" panose="02020603050405020304" pitchFamily="18" charset="0"/>
              </a:rPr>
              <a:t>IEEE Trans. Software Eng.</a:t>
            </a:r>
            <a:r>
              <a:rPr lang="en" altLang="zh-CN" sz="1400" dirty="0">
                <a:solidFill>
                  <a:srgbClr val="4A4A4A"/>
                </a:solidFill>
                <a:effectLst/>
                <a:latin typeface="Times New Roman" panose="02020603050405020304" pitchFamily="18" charset="0"/>
                <a:cs typeface="Times New Roman" panose="02020603050405020304" pitchFamily="18" charset="0"/>
              </a:rPr>
              <a:t>, vol. 49, no. 9, pp. 4282–4303, Sep. 2023, </a:t>
            </a:r>
            <a:r>
              <a:rPr lang="en" altLang="zh-CN" sz="1400" dirty="0" err="1">
                <a:solidFill>
                  <a:srgbClr val="4A4A4A"/>
                </a:solidFill>
                <a:effectLst/>
                <a:latin typeface="Times New Roman" panose="02020603050405020304" pitchFamily="18" charset="0"/>
                <a:cs typeface="Times New Roman" panose="02020603050405020304" pitchFamily="18" charset="0"/>
              </a:rPr>
              <a:t>doi</a:t>
            </a:r>
            <a:r>
              <a:rPr lang="en" altLang="zh-CN" sz="1400" dirty="0">
                <a:solidFill>
                  <a:srgbClr val="4A4A4A"/>
                </a:solidFill>
                <a:effectLst/>
                <a:latin typeface="Times New Roman" panose="02020603050405020304" pitchFamily="18" charset="0"/>
                <a:cs typeface="Times New Roman" panose="02020603050405020304" pitchFamily="18" charset="0"/>
              </a:rPr>
              <a:t>: </a:t>
            </a:r>
            <a:r>
              <a:rPr lang="en" altLang="zh-CN" sz="1400" dirty="0">
                <a:solidFill>
                  <a:srgbClr val="4A4A4A"/>
                </a:solidFill>
                <a:effectLst/>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10.1109/TSE.2023.3288901</a:t>
            </a:r>
            <a:r>
              <a:rPr lang="en" altLang="zh-CN" sz="1400" dirty="0">
                <a:solidFill>
                  <a:srgbClr val="4A4A4A"/>
                </a:solidFill>
                <a:effectLst/>
                <a:latin typeface="Times New Roman" panose="02020603050405020304" pitchFamily="18" charset="0"/>
                <a:cs typeface="Times New Roman" panose="02020603050405020304" pitchFamily="18" charset="0"/>
              </a:rPr>
              <a:t>.</a:t>
            </a:r>
          </a:p>
        </p:txBody>
      </p:sp>
      <p:pic>
        <p:nvPicPr>
          <p:cNvPr id="8" name="图片 7" descr="文本&#10;&#10;描述已自动生成">
            <a:extLst>
              <a:ext uri="{FF2B5EF4-FFF2-40B4-BE49-F238E27FC236}">
                <a16:creationId xmlns:a16="http://schemas.microsoft.com/office/drawing/2014/main" id="{CCC80486-D8BC-20BE-B9C8-7A1FA7E4FFDB}"/>
              </a:ext>
            </a:extLst>
          </p:cNvPr>
          <p:cNvPicPr>
            <a:picLocks noChangeAspect="1"/>
          </p:cNvPicPr>
          <p:nvPr/>
        </p:nvPicPr>
        <p:blipFill>
          <a:blip r:embed="rId5"/>
          <a:stretch>
            <a:fillRect/>
          </a:stretch>
        </p:blipFill>
        <p:spPr>
          <a:xfrm>
            <a:off x="412588" y="879671"/>
            <a:ext cx="4184650" cy="5508521"/>
          </a:xfrm>
          <a:prstGeom prst="rect">
            <a:avLst/>
          </a:prstGeom>
        </p:spPr>
      </p:pic>
      <p:pic>
        <p:nvPicPr>
          <p:cNvPr id="10" name="图片 9" descr="表格&#10;&#10;描述已自动生成">
            <a:extLst>
              <a:ext uri="{FF2B5EF4-FFF2-40B4-BE49-F238E27FC236}">
                <a16:creationId xmlns:a16="http://schemas.microsoft.com/office/drawing/2014/main" id="{24F4A44B-9829-8AA7-76E2-7DBC26E37F2B}"/>
              </a:ext>
            </a:extLst>
          </p:cNvPr>
          <p:cNvPicPr>
            <a:picLocks noChangeAspect="1"/>
          </p:cNvPicPr>
          <p:nvPr/>
        </p:nvPicPr>
        <p:blipFill>
          <a:blip r:embed="rId6"/>
          <a:stretch>
            <a:fillRect/>
          </a:stretch>
        </p:blipFill>
        <p:spPr>
          <a:xfrm>
            <a:off x="8230373" y="894137"/>
            <a:ext cx="3431975" cy="5389564"/>
          </a:xfrm>
          <a:prstGeom prst="rect">
            <a:avLst/>
          </a:prstGeom>
        </p:spPr>
      </p:pic>
      <p:sp>
        <p:nvSpPr>
          <p:cNvPr id="12" name="文本框 11">
            <a:extLst>
              <a:ext uri="{FF2B5EF4-FFF2-40B4-BE49-F238E27FC236}">
                <a16:creationId xmlns:a16="http://schemas.microsoft.com/office/drawing/2014/main" id="{F43BCD93-1534-DDD4-659D-BB03E25A3450}"/>
              </a:ext>
            </a:extLst>
          </p:cNvPr>
          <p:cNvSpPr txBox="1"/>
          <p:nvPr/>
        </p:nvSpPr>
        <p:spPr>
          <a:xfrm>
            <a:off x="4582415" y="1270056"/>
            <a:ext cx="3812836" cy="4651915"/>
          </a:xfrm>
          <a:prstGeom prst="rect">
            <a:avLst/>
          </a:prstGeom>
          <a:noFill/>
        </p:spPr>
        <p:txBody>
          <a:bodyPr wrap="square">
            <a:spAutoFit/>
          </a:bodyPr>
          <a:lstStyle/>
          <a:p>
            <a:pPr>
              <a:lnSpc>
                <a:spcPct val="150000"/>
              </a:lnSpc>
            </a:pPr>
            <a:r>
              <a:rPr lang="zh-CN" altLang="en-US" sz="2000" dirty="0">
                <a:solidFill>
                  <a:srgbClr val="4A4A4A"/>
                </a:solidFill>
                <a:latin typeface="Arial" panose="020B0604020202020204" pitchFamily="34" charset="0"/>
                <a:cs typeface="Arial" panose="020B0604020202020204" pitchFamily="34" charset="0"/>
              </a:rPr>
              <a:t>Over a dataset of 30 actual DPAs, the approach correctly finds </a:t>
            </a:r>
            <a:r>
              <a:rPr lang="zh-CN" altLang="en-US" sz="2000" b="1" dirty="0">
                <a:solidFill>
                  <a:srgbClr val="00AFAB"/>
                </a:solidFill>
                <a:latin typeface="Arial" panose="020B0604020202020204" pitchFamily="34" charset="0"/>
                <a:cs typeface="Arial" panose="020B0604020202020204" pitchFamily="34" charset="0"/>
              </a:rPr>
              <a:t>618 out of 750 genuine violations</a:t>
            </a:r>
            <a:r>
              <a:rPr lang="zh-CN" altLang="en-US" sz="2000" dirty="0">
                <a:solidFill>
                  <a:srgbClr val="4A4A4A"/>
                </a:solidFill>
                <a:latin typeface="Arial" panose="020B0604020202020204" pitchFamily="34" charset="0"/>
                <a:cs typeface="Arial" panose="020B0604020202020204" pitchFamily="34" charset="0"/>
              </a:rPr>
              <a:t> while raising </a:t>
            </a:r>
            <a:r>
              <a:rPr lang="zh-CN" altLang="en-US" sz="2000" b="1" dirty="0">
                <a:solidFill>
                  <a:srgbClr val="00AFAB"/>
                </a:solidFill>
                <a:latin typeface="Arial" panose="020B0604020202020204" pitchFamily="34" charset="0"/>
                <a:cs typeface="Arial" panose="020B0604020202020204" pitchFamily="34" charset="0"/>
              </a:rPr>
              <a:t>76 false violations</a:t>
            </a:r>
            <a:r>
              <a:rPr lang="zh-CN" altLang="en-US" sz="2000" dirty="0">
                <a:solidFill>
                  <a:srgbClr val="4A4A4A"/>
                </a:solidFill>
                <a:latin typeface="Arial" panose="020B0604020202020204" pitchFamily="34" charset="0"/>
                <a:cs typeface="Arial" panose="020B0604020202020204" pitchFamily="34" charset="0"/>
              </a:rPr>
              <a:t>, and further correctly identifies 524 satisfied requirements. The approach has thus an average precision of </a:t>
            </a:r>
            <a:r>
              <a:rPr lang="zh-CN" altLang="en-US" sz="2000" b="1" dirty="0">
                <a:solidFill>
                  <a:srgbClr val="00AFAB"/>
                </a:solidFill>
                <a:latin typeface="Arial" panose="020B0604020202020204" pitchFamily="34" charset="0"/>
                <a:cs typeface="Arial" panose="020B0604020202020204" pitchFamily="34" charset="0"/>
              </a:rPr>
              <a:t>89.1%</a:t>
            </a:r>
            <a:r>
              <a:rPr lang="zh-CN" altLang="en-US" sz="2000" dirty="0">
                <a:solidFill>
                  <a:srgbClr val="4A4A4A"/>
                </a:solidFill>
                <a:latin typeface="Arial" panose="020B0604020202020204" pitchFamily="34" charset="0"/>
                <a:cs typeface="Arial" panose="020B0604020202020204" pitchFamily="34" charset="0"/>
              </a:rPr>
              <a:t>, a recall of </a:t>
            </a:r>
            <a:r>
              <a:rPr lang="zh-CN" altLang="en-US" sz="2000" b="1" dirty="0">
                <a:solidFill>
                  <a:srgbClr val="00AFAB"/>
                </a:solidFill>
                <a:latin typeface="Arial" panose="020B0604020202020204" pitchFamily="34" charset="0"/>
                <a:cs typeface="Arial" panose="020B0604020202020204" pitchFamily="34" charset="0"/>
              </a:rPr>
              <a:t>82.4%</a:t>
            </a:r>
            <a:r>
              <a:rPr lang="zh-CN" altLang="en-US" sz="2000" dirty="0">
                <a:solidFill>
                  <a:srgbClr val="4A4A4A"/>
                </a:solidFill>
                <a:latin typeface="Arial" panose="020B0604020202020204" pitchFamily="34" charset="0"/>
                <a:cs typeface="Arial" panose="020B0604020202020204" pitchFamily="34" charset="0"/>
              </a:rPr>
              <a:t>, and an accuracy of </a:t>
            </a:r>
            <a:r>
              <a:rPr lang="zh-CN" altLang="en-US" sz="2000" b="1" dirty="0">
                <a:solidFill>
                  <a:srgbClr val="00AFAB"/>
                </a:solidFill>
                <a:latin typeface="Arial" panose="020B0604020202020204" pitchFamily="34" charset="0"/>
                <a:cs typeface="Arial" panose="020B0604020202020204" pitchFamily="34" charset="0"/>
              </a:rPr>
              <a:t>84.6%</a:t>
            </a:r>
          </a:p>
        </p:txBody>
      </p:sp>
    </p:spTree>
    <p:extLst>
      <p:ext uri="{BB962C8B-B14F-4D97-AF65-F5344CB8AC3E}">
        <p14:creationId xmlns:p14="http://schemas.microsoft.com/office/powerpoint/2010/main" val="236472403"/>
      </p:ext>
    </p:extLst>
  </p:cSld>
  <p:clrMapOvr>
    <a:masterClrMapping/>
  </p:clrMapOvr>
  <p:transition spd="slow">
    <p:push/>
  </p:transition>
  <p:extLst>
    <p:ext uri="{6950BFC3-D8DA-4A85-94F7-54DA5524770B}">
      <p188:commentRel xmlns:p188="http://schemas.microsoft.com/office/powerpoint/2018/8/main" r:id="rId3"/>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50798FA-D498-BA51-BAF4-28707173594D}"/>
              </a:ext>
            </a:extLst>
          </p:cNvPr>
          <p:cNvSpPr/>
          <p:nvPr/>
        </p:nvSpPr>
        <p:spPr>
          <a:xfrm>
            <a:off x="9959547" y="5927571"/>
            <a:ext cx="2232454" cy="9212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9EFF1768-9594-8A6B-7951-4ABD60B1FEAB}"/>
              </a:ext>
            </a:extLst>
          </p:cNvPr>
          <p:cNvSpPr txBox="1"/>
          <p:nvPr/>
        </p:nvSpPr>
        <p:spPr>
          <a:xfrm>
            <a:off x="412588" y="395207"/>
            <a:ext cx="11249760" cy="615553"/>
          </a:xfrm>
          <a:prstGeom prst="rect">
            <a:avLst/>
          </a:prstGeom>
          <a:noFill/>
        </p:spPr>
        <p:txBody>
          <a:bodyPr wrap="square" rtlCol="0">
            <a:spAutoFit/>
          </a:bodyPr>
          <a:lstStyle/>
          <a:p>
            <a:pPr>
              <a:spcAft>
                <a:spcPts val="400"/>
              </a:spcAft>
            </a:pPr>
            <a:r>
              <a:rPr lang="en-US" sz="3400" b="1" cap="all" dirty="0">
                <a:solidFill>
                  <a:srgbClr val="D6000D"/>
                </a:solidFill>
                <a:latin typeface="Arial" panose="020B0604020202020204" pitchFamily="34" charset="0"/>
                <a:cs typeface="Arial" panose="020B0604020202020204" pitchFamily="34" charset="0"/>
              </a:rPr>
              <a:t>Method overview: Semantic Representation</a:t>
            </a:r>
          </a:p>
        </p:txBody>
      </p:sp>
      <p:pic>
        <p:nvPicPr>
          <p:cNvPr id="2" name="Picture 1">
            <a:extLst>
              <a:ext uri="{FF2B5EF4-FFF2-40B4-BE49-F238E27FC236}">
                <a16:creationId xmlns:a16="http://schemas.microsoft.com/office/drawing/2014/main" id="{2097D7A9-B97D-B030-7E87-E288FFDBCB17}"/>
              </a:ext>
            </a:extLst>
          </p:cNvPr>
          <p:cNvPicPr>
            <a:picLocks noChangeAspect="1"/>
          </p:cNvPicPr>
          <p:nvPr/>
        </p:nvPicPr>
        <p:blipFill rotWithShape="1">
          <a:blip r:embed="rId4"/>
          <a:srcRect t="12592" r="54288" b="12592"/>
          <a:stretch/>
        </p:blipFill>
        <p:spPr>
          <a:xfrm>
            <a:off x="10218656" y="6106970"/>
            <a:ext cx="1745978" cy="625108"/>
          </a:xfrm>
          <a:prstGeom prst="rect">
            <a:avLst/>
          </a:prstGeom>
        </p:spPr>
      </p:pic>
      <p:sp>
        <p:nvSpPr>
          <p:cNvPr id="7" name="文本框 6">
            <a:extLst>
              <a:ext uri="{FF2B5EF4-FFF2-40B4-BE49-F238E27FC236}">
                <a16:creationId xmlns:a16="http://schemas.microsoft.com/office/drawing/2014/main" id="{E1F3915B-D5C4-96CE-96D7-BADF2447F77C}"/>
              </a:ext>
            </a:extLst>
          </p:cNvPr>
          <p:cNvSpPr txBox="1"/>
          <p:nvPr/>
        </p:nvSpPr>
        <p:spPr>
          <a:xfrm>
            <a:off x="0" y="6334780"/>
            <a:ext cx="10058397" cy="523220"/>
          </a:xfrm>
          <a:prstGeom prst="rect">
            <a:avLst/>
          </a:prstGeom>
          <a:noFill/>
        </p:spPr>
        <p:txBody>
          <a:bodyPr wrap="square" rtlCol="0">
            <a:spAutoFit/>
          </a:bodyPr>
          <a:lstStyle/>
          <a:p>
            <a:r>
              <a:rPr lang="en" altLang="zh-CN" sz="1400" dirty="0">
                <a:solidFill>
                  <a:srgbClr val="4A4A4A"/>
                </a:solidFill>
                <a:effectLst/>
                <a:latin typeface="Times New Roman" panose="02020603050405020304" pitchFamily="18" charset="0"/>
                <a:cs typeface="Times New Roman" panose="02020603050405020304" pitchFamily="18" charset="0"/>
              </a:rPr>
              <a:t>[1] O. A. </a:t>
            </a:r>
            <a:r>
              <a:rPr lang="en" altLang="zh-CN" sz="1400" dirty="0" err="1">
                <a:solidFill>
                  <a:srgbClr val="4A4A4A"/>
                </a:solidFill>
                <a:effectLst/>
                <a:latin typeface="Times New Roman" panose="02020603050405020304" pitchFamily="18" charset="0"/>
                <a:cs typeface="Times New Roman" panose="02020603050405020304" pitchFamily="18" charset="0"/>
              </a:rPr>
              <a:t>Cejas</a:t>
            </a:r>
            <a:r>
              <a:rPr lang="en" altLang="zh-CN" sz="1400" dirty="0">
                <a:solidFill>
                  <a:srgbClr val="4A4A4A"/>
                </a:solidFill>
                <a:effectLst/>
                <a:latin typeface="Times New Roman" panose="02020603050405020304" pitchFamily="18" charset="0"/>
                <a:cs typeface="Times New Roman" panose="02020603050405020304" pitchFamily="18" charset="0"/>
              </a:rPr>
              <a:t>, M. I. Azeem, S. </a:t>
            </a:r>
            <a:r>
              <a:rPr lang="en" altLang="zh-CN" sz="1400" dirty="0" err="1">
                <a:solidFill>
                  <a:srgbClr val="4A4A4A"/>
                </a:solidFill>
                <a:effectLst/>
                <a:latin typeface="Times New Roman" panose="02020603050405020304" pitchFamily="18" charset="0"/>
                <a:cs typeface="Times New Roman" panose="02020603050405020304" pitchFamily="18" charset="0"/>
              </a:rPr>
              <a:t>Abualhaija</a:t>
            </a:r>
            <a:r>
              <a:rPr lang="en" altLang="zh-CN" sz="1400" dirty="0">
                <a:solidFill>
                  <a:srgbClr val="4A4A4A"/>
                </a:solidFill>
                <a:effectLst/>
                <a:latin typeface="Times New Roman" panose="02020603050405020304" pitchFamily="18" charset="0"/>
                <a:cs typeface="Times New Roman" panose="02020603050405020304" pitchFamily="18" charset="0"/>
              </a:rPr>
              <a:t>, and L. C. Briand, ‘NLP-Based Automated Compliance Checking of Data Processing Agreements Against GDPR’, </a:t>
            </a:r>
            <a:r>
              <a:rPr lang="en" altLang="zh-CN" sz="1400" i="1" dirty="0">
                <a:solidFill>
                  <a:srgbClr val="4A4A4A"/>
                </a:solidFill>
                <a:effectLst/>
                <a:latin typeface="Times New Roman" panose="02020603050405020304" pitchFamily="18" charset="0"/>
                <a:cs typeface="Times New Roman" panose="02020603050405020304" pitchFamily="18" charset="0"/>
              </a:rPr>
              <a:t>IEEE Trans. Software Eng.</a:t>
            </a:r>
            <a:r>
              <a:rPr lang="en" altLang="zh-CN" sz="1400" dirty="0">
                <a:solidFill>
                  <a:srgbClr val="4A4A4A"/>
                </a:solidFill>
                <a:effectLst/>
                <a:latin typeface="Times New Roman" panose="02020603050405020304" pitchFamily="18" charset="0"/>
                <a:cs typeface="Times New Roman" panose="02020603050405020304" pitchFamily="18" charset="0"/>
              </a:rPr>
              <a:t>, vol. 49, no. 9, pp. 4282–4303, Sep. 2023, </a:t>
            </a:r>
            <a:r>
              <a:rPr lang="en" altLang="zh-CN" sz="1400" dirty="0" err="1">
                <a:solidFill>
                  <a:srgbClr val="4A4A4A"/>
                </a:solidFill>
                <a:effectLst/>
                <a:latin typeface="Times New Roman" panose="02020603050405020304" pitchFamily="18" charset="0"/>
                <a:cs typeface="Times New Roman" panose="02020603050405020304" pitchFamily="18" charset="0"/>
              </a:rPr>
              <a:t>doi</a:t>
            </a:r>
            <a:r>
              <a:rPr lang="en" altLang="zh-CN" sz="1400" dirty="0">
                <a:solidFill>
                  <a:srgbClr val="4A4A4A"/>
                </a:solidFill>
                <a:effectLst/>
                <a:latin typeface="Times New Roman" panose="02020603050405020304" pitchFamily="18" charset="0"/>
                <a:cs typeface="Times New Roman" panose="02020603050405020304" pitchFamily="18" charset="0"/>
              </a:rPr>
              <a:t>: </a:t>
            </a:r>
            <a:r>
              <a:rPr lang="en" altLang="zh-CN" sz="1400" dirty="0">
                <a:solidFill>
                  <a:srgbClr val="4A4A4A"/>
                </a:solidFill>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10.1109/TSE.2023.3288901</a:t>
            </a:r>
            <a:r>
              <a:rPr lang="en" altLang="zh-CN" sz="1400" dirty="0">
                <a:solidFill>
                  <a:srgbClr val="4A4A4A"/>
                </a:solidFill>
                <a:effectLst/>
                <a:latin typeface="Times New Roman" panose="02020603050405020304" pitchFamily="18" charset="0"/>
                <a:cs typeface="Times New Roman" panose="02020603050405020304" pitchFamily="18" charset="0"/>
              </a:rPr>
              <a:t>.</a:t>
            </a:r>
          </a:p>
        </p:txBody>
      </p:sp>
      <p:pic>
        <p:nvPicPr>
          <p:cNvPr id="12" name="图片 11" descr="报纸上的文字&#10;&#10;描述已自动生成">
            <a:extLst>
              <a:ext uri="{FF2B5EF4-FFF2-40B4-BE49-F238E27FC236}">
                <a16:creationId xmlns:a16="http://schemas.microsoft.com/office/drawing/2014/main" id="{12972A8C-A251-FBDD-017F-0E2132252229}"/>
              </a:ext>
            </a:extLst>
          </p:cNvPr>
          <p:cNvPicPr>
            <a:picLocks noChangeAspect="1"/>
          </p:cNvPicPr>
          <p:nvPr/>
        </p:nvPicPr>
        <p:blipFill>
          <a:blip r:embed="rId6"/>
          <a:stretch>
            <a:fillRect/>
          </a:stretch>
        </p:blipFill>
        <p:spPr>
          <a:xfrm>
            <a:off x="7101444" y="2118051"/>
            <a:ext cx="5090556" cy="3339143"/>
          </a:xfrm>
          <a:prstGeom prst="rect">
            <a:avLst/>
          </a:prstGeom>
        </p:spPr>
      </p:pic>
      <p:sp>
        <p:nvSpPr>
          <p:cNvPr id="14" name="文本框 13">
            <a:extLst>
              <a:ext uri="{FF2B5EF4-FFF2-40B4-BE49-F238E27FC236}">
                <a16:creationId xmlns:a16="http://schemas.microsoft.com/office/drawing/2014/main" id="{D301E618-B5BB-8845-C484-77B9504B97B5}"/>
              </a:ext>
            </a:extLst>
          </p:cNvPr>
          <p:cNvSpPr txBox="1"/>
          <p:nvPr/>
        </p:nvSpPr>
        <p:spPr>
          <a:xfrm>
            <a:off x="412589" y="1388740"/>
            <a:ext cx="10517878" cy="400110"/>
          </a:xfrm>
          <a:prstGeom prst="rect">
            <a:avLst/>
          </a:prstGeom>
          <a:noFill/>
        </p:spPr>
        <p:txBody>
          <a:bodyPr wrap="square" rtlCol="0">
            <a:spAutoFit/>
          </a:bodyPr>
          <a:lstStyle/>
          <a:p>
            <a:r>
              <a:rPr lang="en-US" altLang="zh-CN" sz="2000" b="1" dirty="0">
                <a:solidFill>
                  <a:srgbClr val="672D6C"/>
                </a:solidFill>
                <a:latin typeface="Arial" panose="020B0604020202020204" pitchFamily="34" charset="0"/>
                <a:cs typeface="Arial" panose="020B0604020202020204" pitchFamily="34" charset="0"/>
              </a:rPr>
              <a:t>Use semantic frame (SF) to represent compliance requirements manually</a:t>
            </a:r>
          </a:p>
        </p:txBody>
      </p:sp>
      <p:sp>
        <p:nvSpPr>
          <p:cNvPr id="16" name="文本框 15">
            <a:extLst>
              <a:ext uri="{FF2B5EF4-FFF2-40B4-BE49-F238E27FC236}">
                <a16:creationId xmlns:a16="http://schemas.microsoft.com/office/drawing/2014/main" id="{CBDBBA0D-3DD7-7AF6-66C6-9FB437188D06}"/>
              </a:ext>
            </a:extLst>
          </p:cNvPr>
          <p:cNvSpPr txBox="1"/>
          <p:nvPr/>
        </p:nvSpPr>
        <p:spPr>
          <a:xfrm>
            <a:off x="412588" y="1776168"/>
            <a:ext cx="6855111" cy="4196020"/>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altLang="zh-CN" dirty="0">
                <a:solidFill>
                  <a:srgbClr val="4A4A4A"/>
                </a:solidFill>
                <a:latin typeface="Arial" panose="020B0604020202020204" pitchFamily="34" charset="0"/>
                <a:cs typeface="Arial" panose="020B0604020202020204" pitchFamily="34" charset="0"/>
              </a:rPr>
              <a:t>Semantic frame describes </a:t>
            </a:r>
            <a:r>
              <a:rPr lang="en-US" altLang="zh-CN" b="1" dirty="0">
                <a:solidFill>
                  <a:srgbClr val="00AFAB"/>
                </a:solidFill>
                <a:latin typeface="Arial" panose="020B0604020202020204" pitchFamily="34" charset="0"/>
                <a:cs typeface="Arial" panose="020B0604020202020204" pitchFamily="34" charset="0"/>
              </a:rPr>
              <a:t>a set of elements </a:t>
            </a:r>
            <a:r>
              <a:rPr lang="en-US" altLang="zh-CN" dirty="0">
                <a:solidFill>
                  <a:srgbClr val="4A4A4A"/>
                </a:solidFill>
                <a:latin typeface="Arial" panose="020B0604020202020204" pitchFamily="34" charset="0"/>
                <a:cs typeface="Arial" panose="020B0604020202020204" pitchFamily="34" charset="0"/>
              </a:rPr>
              <a:t>that participate in </a:t>
            </a:r>
            <a:r>
              <a:rPr lang="en-US" altLang="zh-CN" b="1" dirty="0">
                <a:solidFill>
                  <a:srgbClr val="00AFAB"/>
                </a:solidFill>
                <a:latin typeface="Arial" panose="020B0604020202020204" pitchFamily="34" charset="0"/>
                <a:cs typeface="Arial" panose="020B0604020202020204" pitchFamily="34" charset="0"/>
              </a:rPr>
              <a:t>a particular event</a:t>
            </a:r>
            <a:r>
              <a:rPr lang="en-US" altLang="zh-CN" dirty="0">
                <a:solidFill>
                  <a:srgbClr val="4A4A4A"/>
                </a:solidFill>
                <a:latin typeface="Arial" panose="020B0604020202020204" pitchFamily="34" charset="0"/>
                <a:cs typeface="Arial" panose="020B0604020202020204" pitchFamily="34" charset="0"/>
              </a:rPr>
              <a:t>. It is often represented as </a:t>
            </a:r>
            <a:r>
              <a:rPr lang="en-US" altLang="zh-CN" b="1" i="1" dirty="0">
                <a:solidFill>
                  <a:srgbClr val="00AFAB"/>
                </a:solidFill>
                <a:latin typeface="Arial" panose="020B0604020202020204" pitchFamily="34" charset="0"/>
                <a:cs typeface="Arial" panose="020B0604020202020204" pitchFamily="34" charset="0"/>
              </a:rPr>
              <a:t>predicate-argument</a:t>
            </a:r>
            <a:r>
              <a:rPr lang="en-US" altLang="zh-CN" i="1" dirty="0">
                <a:solidFill>
                  <a:srgbClr val="4A4A4A"/>
                </a:solidFill>
                <a:latin typeface="Arial" panose="020B0604020202020204" pitchFamily="34" charset="0"/>
                <a:cs typeface="Arial" panose="020B0604020202020204" pitchFamily="34" charset="0"/>
              </a:rPr>
              <a:t> </a:t>
            </a:r>
            <a:r>
              <a:rPr lang="en-US" altLang="zh-CN" dirty="0">
                <a:solidFill>
                  <a:srgbClr val="4A4A4A"/>
                </a:solidFill>
                <a:latin typeface="Arial" panose="020B0604020202020204" pitchFamily="34" charset="0"/>
                <a:cs typeface="Arial" panose="020B0604020202020204" pitchFamily="34" charset="0"/>
              </a:rPr>
              <a:t>structure, where a predicate describes an event, and an argument describes a </a:t>
            </a:r>
            <a:r>
              <a:rPr lang="en-US" altLang="zh-CN" b="1" dirty="0">
                <a:solidFill>
                  <a:srgbClr val="00AFAB"/>
                </a:solidFill>
                <a:latin typeface="Arial" panose="020B0604020202020204" pitchFamily="34" charset="0"/>
                <a:cs typeface="Arial" panose="020B0604020202020204" pitchFamily="34" charset="0"/>
              </a:rPr>
              <a:t>participant</a:t>
            </a:r>
            <a:r>
              <a:rPr lang="en-US" altLang="zh-CN" dirty="0">
                <a:solidFill>
                  <a:srgbClr val="4A4A4A"/>
                </a:solidFill>
                <a:latin typeface="Arial" panose="020B0604020202020204" pitchFamily="34" charset="0"/>
                <a:cs typeface="Arial" panose="020B0604020202020204" pitchFamily="34" charset="0"/>
              </a:rPr>
              <a:t> in the event labeled with a specific </a:t>
            </a:r>
            <a:r>
              <a:rPr lang="en-US" altLang="zh-CN" b="1" dirty="0">
                <a:solidFill>
                  <a:srgbClr val="00AFAB"/>
                </a:solidFill>
                <a:latin typeface="Arial" panose="020B0604020202020204" pitchFamily="34" charset="0"/>
                <a:cs typeface="Arial" panose="020B0604020202020204" pitchFamily="34" charset="0"/>
              </a:rPr>
              <a:t>semantic role.</a:t>
            </a:r>
          </a:p>
          <a:p>
            <a:pPr marL="285750" indent="-285750">
              <a:lnSpc>
                <a:spcPct val="150000"/>
              </a:lnSpc>
              <a:buFont typeface="Arial" panose="020B0604020202020204" pitchFamily="34" charset="0"/>
              <a:buChar char="•"/>
            </a:pPr>
            <a:r>
              <a:rPr lang="en-US" altLang="zh-CN" dirty="0">
                <a:solidFill>
                  <a:srgbClr val="4A4A4A"/>
                </a:solidFill>
                <a:latin typeface="Arial" panose="020B0604020202020204" pitchFamily="34" charset="0"/>
                <a:cs typeface="Arial" panose="020B0604020202020204" pitchFamily="34" charset="0"/>
              </a:rPr>
              <a:t>The authors defined </a:t>
            </a:r>
            <a:r>
              <a:rPr lang="en-US" altLang="zh-CN" b="1" dirty="0">
                <a:solidFill>
                  <a:srgbClr val="00AFAB"/>
                </a:solidFill>
                <a:latin typeface="Arial" panose="020B0604020202020204" pitchFamily="34" charset="0"/>
                <a:cs typeface="Arial" panose="020B0604020202020204" pitchFamily="34" charset="0"/>
              </a:rPr>
              <a:t>10</a:t>
            </a:r>
            <a:r>
              <a:rPr lang="en-US" altLang="zh-CN" b="1" dirty="0">
                <a:solidFill>
                  <a:srgbClr val="672D6C"/>
                </a:solidFill>
                <a:latin typeface="Arial" panose="020B0604020202020204" pitchFamily="34" charset="0"/>
                <a:cs typeface="Arial" panose="020B0604020202020204" pitchFamily="34" charset="0"/>
              </a:rPr>
              <a:t> </a:t>
            </a:r>
            <a:r>
              <a:rPr lang="en-US" altLang="zh-CN" dirty="0">
                <a:solidFill>
                  <a:srgbClr val="4A4A4A"/>
                </a:solidFill>
                <a:latin typeface="Arial" panose="020B0604020202020204" pitchFamily="34" charset="0"/>
                <a:cs typeface="Arial" panose="020B0604020202020204" pitchFamily="34" charset="0"/>
              </a:rPr>
              <a:t>semantic roles, including </a:t>
            </a:r>
            <a:r>
              <a:rPr lang="en-US" altLang="zh-CN" b="1" dirty="0">
                <a:solidFill>
                  <a:srgbClr val="00AFAB"/>
                </a:solidFill>
                <a:latin typeface="Arial" panose="020B0604020202020204" pitchFamily="34" charset="0"/>
                <a:cs typeface="Arial" panose="020B0604020202020204" pitchFamily="34" charset="0"/>
              </a:rPr>
              <a:t>action, actor, object, constraint, etc., </a:t>
            </a:r>
            <a:r>
              <a:rPr lang="en-US" altLang="zh-CN" dirty="0">
                <a:solidFill>
                  <a:srgbClr val="4A4A4A"/>
                </a:solidFill>
                <a:latin typeface="Arial" panose="020B0604020202020204" pitchFamily="34" charset="0"/>
                <a:cs typeface="Arial" panose="020B0604020202020204" pitchFamily="34" charset="0"/>
              </a:rPr>
              <a:t>then used the </a:t>
            </a:r>
            <a:r>
              <a:rPr lang="en-US" altLang="zh-CN" b="1" dirty="0">
                <a:solidFill>
                  <a:srgbClr val="00AFAB"/>
                </a:solidFill>
                <a:latin typeface="Arial" panose="020B0604020202020204" pitchFamily="34" charset="0"/>
                <a:cs typeface="Arial" panose="020B0604020202020204" pitchFamily="34" charset="0"/>
              </a:rPr>
              <a:t>action role</a:t>
            </a:r>
            <a:r>
              <a:rPr lang="en-US" altLang="zh-CN" b="1" dirty="0">
                <a:solidFill>
                  <a:srgbClr val="672D6C"/>
                </a:solidFill>
                <a:latin typeface="Arial" panose="020B0604020202020204" pitchFamily="34" charset="0"/>
                <a:cs typeface="Arial" panose="020B0604020202020204" pitchFamily="34" charset="0"/>
              </a:rPr>
              <a:t> </a:t>
            </a:r>
            <a:r>
              <a:rPr lang="en-US" altLang="zh-CN" dirty="0">
                <a:solidFill>
                  <a:srgbClr val="4A4A4A"/>
                </a:solidFill>
                <a:latin typeface="Arial" panose="020B0604020202020204" pitchFamily="34" charset="0"/>
                <a:cs typeface="Arial" panose="020B0604020202020204" pitchFamily="34" charset="0"/>
              </a:rPr>
              <a:t>as the </a:t>
            </a:r>
            <a:r>
              <a:rPr lang="en-US" altLang="zh-CN" b="1" i="1" dirty="0">
                <a:solidFill>
                  <a:srgbClr val="00AFAB"/>
                </a:solidFill>
                <a:latin typeface="Arial" panose="020B0604020202020204" pitchFamily="34" charset="0"/>
                <a:cs typeface="Arial" panose="020B0604020202020204" pitchFamily="34" charset="0"/>
              </a:rPr>
              <a:t>predicate</a:t>
            </a:r>
            <a:r>
              <a:rPr lang="en-US" altLang="zh-CN" dirty="0">
                <a:solidFill>
                  <a:srgbClr val="4A4A4A"/>
                </a:solidFill>
                <a:latin typeface="Arial" panose="020B0604020202020204" pitchFamily="34" charset="0"/>
                <a:cs typeface="Arial" panose="020B0604020202020204" pitchFamily="34" charset="0"/>
              </a:rPr>
              <a:t> and the others as the </a:t>
            </a:r>
            <a:r>
              <a:rPr lang="en-US" altLang="zh-CN" b="1" i="1" dirty="0">
                <a:solidFill>
                  <a:srgbClr val="00AFAB"/>
                </a:solidFill>
                <a:latin typeface="Arial" panose="020B0604020202020204" pitchFamily="34" charset="0"/>
                <a:cs typeface="Arial" panose="020B0604020202020204" pitchFamily="34" charset="0"/>
              </a:rPr>
              <a:t>arguments</a:t>
            </a:r>
            <a:r>
              <a:rPr lang="en-US" altLang="zh-CN" dirty="0">
                <a:solidFill>
                  <a:srgbClr val="4A4A4A"/>
                </a:solidFill>
                <a:latin typeface="Arial" panose="020B0604020202020204" pitchFamily="34" charset="0"/>
                <a:cs typeface="Arial" panose="020B0604020202020204" pitchFamily="34" charset="0"/>
              </a:rPr>
              <a:t> to </a:t>
            </a:r>
            <a:r>
              <a:rPr lang="en-US" altLang="zh-CN" b="1" dirty="0">
                <a:solidFill>
                  <a:srgbClr val="00AFAB"/>
                </a:solidFill>
                <a:latin typeface="Arial" panose="020B0604020202020204" pitchFamily="34" charset="0"/>
                <a:cs typeface="Arial" panose="020B0604020202020204" pitchFamily="34" charset="0"/>
              </a:rPr>
              <a:t>manually create </a:t>
            </a:r>
            <a:r>
              <a:rPr lang="en-US" altLang="zh-CN" dirty="0">
                <a:solidFill>
                  <a:srgbClr val="4A4A4A"/>
                </a:solidFill>
                <a:latin typeface="Arial" panose="020B0604020202020204" pitchFamily="34" charset="0"/>
                <a:cs typeface="Arial" panose="020B0604020202020204" pitchFamily="34" charset="0"/>
              </a:rPr>
              <a:t>SF</a:t>
            </a:r>
            <a:r>
              <a:rPr lang="en-US" altLang="zh-CN" b="1" dirty="0">
                <a:solidFill>
                  <a:srgbClr val="4A4A4A"/>
                </a:solidFill>
                <a:latin typeface="Arial" panose="020B0604020202020204" pitchFamily="34" charset="0"/>
                <a:cs typeface="Arial" panose="020B0604020202020204" pitchFamily="34" charset="0"/>
              </a:rPr>
              <a:t>-</a:t>
            </a:r>
            <a:r>
              <a:rPr lang="en-US" altLang="zh-CN" dirty="0">
                <a:solidFill>
                  <a:srgbClr val="4A4A4A"/>
                </a:solidFill>
                <a:latin typeface="Arial" panose="020B0604020202020204" pitchFamily="34" charset="0"/>
                <a:cs typeface="Arial" panose="020B0604020202020204" pitchFamily="34" charset="0"/>
              </a:rPr>
              <a:t>based representations of 45 DPA </a:t>
            </a:r>
            <a:r>
              <a:rPr lang="en-US" altLang="zh-CN" b="1" dirty="0">
                <a:solidFill>
                  <a:srgbClr val="00AFAB"/>
                </a:solidFill>
                <a:latin typeface="Arial" panose="020B0604020202020204" pitchFamily="34" charset="0"/>
                <a:cs typeface="Arial" panose="020B0604020202020204" pitchFamily="34" charset="0"/>
              </a:rPr>
              <a:t>compliance</a:t>
            </a:r>
            <a:r>
              <a:rPr lang="en-US" altLang="zh-CN" dirty="0">
                <a:solidFill>
                  <a:srgbClr val="4A4A4A"/>
                </a:solidFill>
                <a:latin typeface="Arial" panose="020B0604020202020204" pitchFamily="34" charset="0"/>
                <a:cs typeface="Arial" panose="020B0604020202020204" pitchFamily="34" charset="0"/>
              </a:rPr>
              <a:t> </a:t>
            </a:r>
            <a:r>
              <a:rPr lang="en-US" altLang="zh-CN" b="1" dirty="0">
                <a:solidFill>
                  <a:srgbClr val="00AFAB"/>
                </a:solidFill>
                <a:latin typeface="Arial" panose="020B0604020202020204" pitchFamily="34" charset="0"/>
                <a:cs typeface="Arial" panose="020B0604020202020204" pitchFamily="34" charset="0"/>
              </a:rPr>
              <a:t>requirements</a:t>
            </a:r>
            <a:r>
              <a:rPr lang="en-US" altLang="zh-CN" dirty="0">
                <a:solidFill>
                  <a:srgbClr val="4A4A4A"/>
                </a:solidFill>
                <a:latin typeface="Arial" panose="020B0604020202020204" pitchFamily="34" charset="0"/>
                <a:cs typeface="Arial" panose="020B0604020202020204" pitchFamily="34" charset="0"/>
              </a:rPr>
              <a:t> in GDPR</a:t>
            </a:r>
          </a:p>
        </p:txBody>
      </p:sp>
    </p:spTree>
    <p:extLst>
      <p:ext uri="{BB962C8B-B14F-4D97-AF65-F5344CB8AC3E}">
        <p14:creationId xmlns:p14="http://schemas.microsoft.com/office/powerpoint/2010/main" val="2620999646"/>
      </p:ext>
    </p:extLst>
  </p:cSld>
  <p:clrMapOvr>
    <a:masterClrMapping/>
  </p:clrMapOvr>
  <p:transition spd="slow">
    <p:push/>
  </p:transition>
  <p:extLst>
    <p:ext uri="{6950BFC3-D8DA-4A85-94F7-54DA5524770B}">
      <p188:commentRel xmlns:p188="http://schemas.microsoft.com/office/powerpoint/2018/8/main" r:id="rId3"/>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50798FA-D498-BA51-BAF4-28707173594D}"/>
              </a:ext>
            </a:extLst>
          </p:cNvPr>
          <p:cNvSpPr/>
          <p:nvPr/>
        </p:nvSpPr>
        <p:spPr>
          <a:xfrm>
            <a:off x="9959547" y="5927571"/>
            <a:ext cx="2232454" cy="9212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9EFF1768-9594-8A6B-7951-4ABD60B1FEAB}"/>
              </a:ext>
            </a:extLst>
          </p:cNvPr>
          <p:cNvSpPr txBox="1"/>
          <p:nvPr/>
        </p:nvSpPr>
        <p:spPr>
          <a:xfrm>
            <a:off x="412588" y="395207"/>
            <a:ext cx="11249760" cy="615553"/>
          </a:xfrm>
          <a:prstGeom prst="rect">
            <a:avLst/>
          </a:prstGeom>
          <a:noFill/>
        </p:spPr>
        <p:txBody>
          <a:bodyPr wrap="square" rtlCol="0">
            <a:spAutoFit/>
          </a:bodyPr>
          <a:lstStyle/>
          <a:p>
            <a:pPr>
              <a:spcAft>
                <a:spcPts val="400"/>
              </a:spcAft>
            </a:pPr>
            <a:r>
              <a:rPr lang="en-US" sz="3400" b="1" cap="all" dirty="0">
                <a:solidFill>
                  <a:srgbClr val="D6000D"/>
                </a:solidFill>
                <a:latin typeface="Arial" panose="020B0604020202020204" pitchFamily="34" charset="0"/>
                <a:cs typeface="Arial" panose="020B0604020202020204" pitchFamily="34" charset="0"/>
              </a:rPr>
              <a:t>Method overview: Semantic Representation</a:t>
            </a:r>
          </a:p>
        </p:txBody>
      </p:sp>
      <p:pic>
        <p:nvPicPr>
          <p:cNvPr id="2" name="Picture 1">
            <a:extLst>
              <a:ext uri="{FF2B5EF4-FFF2-40B4-BE49-F238E27FC236}">
                <a16:creationId xmlns:a16="http://schemas.microsoft.com/office/drawing/2014/main" id="{2097D7A9-B97D-B030-7E87-E288FFDBCB17}"/>
              </a:ext>
            </a:extLst>
          </p:cNvPr>
          <p:cNvPicPr>
            <a:picLocks noChangeAspect="1"/>
          </p:cNvPicPr>
          <p:nvPr/>
        </p:nvPicPr>
        <p:blipFill rotWithShape="1">
          <a:blip r:embed="rId4"/>
          <a:srcRect t="12592" r="54288" b="12592"/>
          <a:stretch/>
        </p:blipFill>
        <p:spPr>
          <a:xfrm>
            <a:off x="10218656" y="6106970"/>
            <a:ext cx="1745978" cy="625108"/>
          </a:xfrm>
          <a:prstGeom prst="rect">
            <a:avLst/>
          </a:prstGeom>
        </p:spPr>
      </p:pic>
      <p:sp>
        <p:nvSpPr>
          <p:cNvPr id="7" name="文本框 6">
            <a:extLst>
              <a:ext uri="{FF2B5EF4-FFF2-40B4-BE49-F238E27FC236}">
                <a16:creationId xmlns:a16="http://schemas.microsoft.com/office/drawing/2014/main" id="{E1F3915B-D5C4-96CE-96D7-BADF2447F77C}"/>
              </a:ext>
            </a:extLst>
          </p:cNvPr>
          <p:cNvSpPr txBox="1"/>
          <p:nvPr/>
        </p:nvSpPr>
        <p:spPr>
          <a:xfrm>
            <a:off x="0" y="6334780"/>
            <a:ext cx="10058397" cy="523220"/>
          </a:xfrm>
          <a:prstGeom prst="rect">
            <a:avLst/>
          </a:prstGeom>
          <a:noFill/>
        </p:spPr>
        <p:txBody>
          <a:bodyPr wrap="square" rtlCol="0">
            <a:spAutoFit/>
          </a:bodyPr>
          <a:lstStyle/>
          <a:p>
            <a:r>
              <a:rPr lang="en" altLang="zh-CN" sz="1400" dirty="0">
                <a:solidFill>
                  <a:srgbClr val="4A4A4A"/>
                </a:solidFill>
                <a:effectLst/>
                <a:latin typeface="Times New Roman" panose="02020603050405020304" pitchFamily="18" charset="0"/>
                <a:cs typeface="Times New Roman" panose="02020603050405020304" pitchFamily="18" charset="0"/>
              </a:rPr>
              <a:t>[1] O. A. </a:t>
            </a:r>
            <a:r>
              <a:rPr lang="en" altLang="zh-CN" sz="1400" dirty="0" err="1">
                <a:solidFill>
                  <a:srgbClr val="4A4A4A"/>
                </a:solidFill>
                <a:effectLst/>
                <a:latin typeface="Times New Roman" panose="02020603050405020304" pitchFamily="18" charset="0"/>
                <a:cs typeface="Times New Roman" panose="02020603050405020304" pitchFamily="18" charset="0"/>
              </a:rPr>
              <a:t>Cejas</a:t>
            </a:r>
            <a:r>
              <a:rPr lang="en" altLang="zh-CN" sz="1400" dirty="0">
                <a:solidFill>
                  <a:srgbClr val="4A4A4A"/>
                </a:solidFill>
                <a:effectLst/>
                <a:latin typeface="Times New Roman" panose="02020603050405020304" pitchFamily="18" charset="0"/>
                <a:cs typeface="Times New Roman" panose="02020603050405020304" pitchFamily="18" charset="0"/>
              </a:rPr>
              <a:t>, M. I. Azeem, S. </a:t>
            </a:r>
            <a:r>
              <a:rPr lang="en" altLang="zh-CN" sz="1400" dirty="0" err="1">
                <a:solidFill>
                  <a:srgbClr val="4A4A4A"/>
                </a:solidFill>
                <a:effectLst/>
                <a:latin typeface="Times New Roman" panose="02020603050405020304" pitchFamily="18" charset="0"/>
                <a:cs typeface="Times New Roman" panose="02020603050405020304" pitchFamily="18" charset="0"/>
              </a:rPr>
              <a:t>Abualhaija</a:t>
            </a:r>
            <a:r>
              <a:rPr lang="en" altLang="zh-CN" sz="1400" dirty="0">
                <a:solidFill>
                  <a:srgbClr val="4A4A4A"/>
                </a:solidFill>
                <a:effectLst/>
                <a:latin typeface="Times New Roman" panose="02020603050405020304" pitchFamily="18" charset="0"/>
                <a:cs typeface="Times New Roman" panose="02020603050405020304" pitchFamily="18" charset="0"/>
              </a:rPr>
              <a:t>, and L. C. Briand, ‘NLP-Based Automated Compliance Checking of Data Processing Agreements Against GDPR’, </a:t>
            </a:r>
            <a:r>
              <a:rPr lang="en" altLang="zh-CN" sz="1400" i="1" dirty="0">
                <a:solidFill>
                  <a:srgbClr val="4A4A4A"/>
                </a:solidFill>
                <a:effectLst/>
                <a:latin typeface="Times New Roman" panose="02020603050405020304" pitchFamily="18" charset="0"/>
                <a:cs typeface="Times New Roman" panose="02020603050405020304" pitchFamily="18" charset="0"/>
              </a:rPr>
              <a:t>IEEE Trans. Software Eng.</a:t>
            </a:r>
            <a:r>
              <a:rPr lang="en" altLang="zh-CN" sz="1400" dirty="0">
                <a:solidFill>
                  <a:srgbClr val="4A4A4A"/>
                </a:solidFill>
                <a:effectLst/>
                <a:latin typeface="Times New Roman" panose="02020603050405020304" pitchFamily="18" charset="0"/>
                <a:cs typeface="Times New Roman" panose="02020603050405020304" pitchFamily="18" charset="0"/>
              </a:rPr>
              <a:t>, vol. 49, no. 9, pp. 4282–4303, Sep. 2023, </a:t>
            </a:r>
            <a:r>
              <a:rPr lang="en" altLang="zh-CN" sz="1400" dirty="0" err="1">
                <a:solidFill>
                  <a:srgbClr val="4A4A4A"/>
                </a:solidFill>
                <a:effectLst/>
                <a:latin typeface="Times New Roman" panose="02020603050405020304" pitchFamily="18" charset="0"/>
                <a:cs typeface="Times New Roman" panose="02020603050405020304" pitchFamily="18" charset="0"/>
              </a:rPr>
              <a:t>doi</a:t>
            </a:r>
            <a:r>
              <a:rPr lang="en" altLang="zh-CN" sz="1400" dirty="0">
                <a:solidFill>
                  <a:srgbClr val="4A4A4A"/>
                </a:solidFill>
                <a:effectLst/>
                <a:latin typeface="Times New Roman" panose="02020603050405020304" pitchFamily="18" charset="0"/>
                <a:cs typeface="Times New Roman" panose="02020603050405020304" pitchFamily="18" charset="0"/>
              </a:rPr>
              <a:t>: </a:t>
            </a:r>
            <a:r>
              <a:rPr lang="en" altLang="zh-CN" sz="1400" dirty="0">
                <a:solidFill>
                  <a:srgbClr val="4A4A4A"/>
                </a:solidFill>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10.1109/TSE.2023.3288901</a:t>
            </a:r>
            <a:r>
              <a:rPr lang="en" altLang="zh-CN" sz="1400" dirty="0">
                <a:solidFill>
                  <a:srgbClr val="4A4A4A"/>
                </a:solidFill>
                <a:effectLst/>
                <a:latin typeface="Times New Roman" panose="02020603050405020304" pitchFamily="18" charset="0"/>
                <a:cs typeface="Times New Roman" panose="02020603050405020304" pitchFamily="18" charset="0"/>
              </a:rPr>
              <a:t>.</a:t>
            </a:r>
          </a:p>
        </p:txBody>
      </p:sp>
      <p:sp>
        <p:nvSpPr>
          <p:cNvPr id="14" name="文本框 13">
            <a:extLst>
              <a:ext uri="{FF2B5EF4-FFF2-40B4-BE49-F238E27FC236}">
                <a16:creationId xmlns:a16="http://schemas.microsoft.com/office/drawing/2014/main" id="{D301E618-B5BB-8845-C484-77B9504B97B5}"/>
              </a:ext>
            </a:extLst>
          </p:cNvPr>
          <p:cNvSpPr txBox="1"/>
          <p:nvPr/>
        </p:nvSpPr>
        <p:spPr>
          <a:xfrm>
            <a:off x="412589" y="1388740"/>
            <a:ext cx="10151649" cy="400110"/>
          </a:xfrm>
          <a:prstGeom prst="rect">
            <a:avLst/>
          </a:prstGeom>
          <a:noFill/>
        </p:spPr>
        <p:txBody>
          <a:bodyPr wrap="square" rtlCol="0">
            <a:spAutoFit/>
          </a:bodyPr>
          <a:lstStyle/>
          <a:p>
            <a:r>
              <a:rPr lang="en-US" altLang="zh-CN" sz="2000" b="1" dirty="0">
                <a:solidFill>
                  <a:srgbClr val="672D6C"/>
                </a:solidFill>
                <a:latin typeface="Arial" panose="020B0604020202020204" pitchFamily="34" charset="0"/>
                <a:cs typeface="Arial" panose="020B0604020202020204" pitchFamily="34" charset="0"/>
              </a:rPr>
              <a:t>Generate an SF-based representation</a:t>
            </a:r>
            <a:r>
              <a:rPr lang="zh-CN" altLang="en-US" sz="2000" b="1" dirty="0">
                <a:solidFill>
                  <a:srgbClr val="672D6C"/>
                </a:solidFill>
                <a:latin typeface="Arial" panose="020B0604020202020204" pitchFamily="34" charset="0"/>
                <a:cs typeface="Arial" panose="020B0604020202020204" pitchFamily="34" charset="0"/>
              </a:rPr>
              <a:t> </a:t>
            </a:r>
            <a:r>
              <a:rPr lang="en-US" altLang="zh-CN" sz="2000" b="1" dirty="0">
                <a:solidFill>
                  <a:srgbClr val="672D6C"/>
                </a:solidFill>
                <a:latin typeface="Arial" panose="020B0604020202020204" pitchFamily="34" charset="0"/>
                <a:cs typeface="Arial" panose="020B0604020202020204" pitchFamily="34" charset="0"/>
              </a:rPr>
              <a:t>for each statement in the DPA, automatically</a:t>
            </a:r>
          </a:p>
        </p:txBody>
      </p:sp>
      <p:sp>
        <p:nvSpPr>
          <p:cNvPr id="16" name="文本框 15">
            <a:extLst>
              <a:ext uri="{FF2B5EF4-FFF2-40B4-BE49-F238E27FC236}">
                <a16:creationId xmlns:a16="http://schemas.microsoft.com/office/drawing/2014/main" id="{CBDBBA0D-3DD7-7AF6-66C6-9FB437188D06}"/>
              </a:ext>
            </a:extLst>
          </p:cNvPr>
          <p:cNvSpPr txBox="1"/>
          <p:nvPr/>
        </p:nvSpPr>
        <p:spPr>
          <a:xfrm>
            <a:off x="412590" y="1776168"/>
            <a:ext cx="5523152" cy="4611519"/>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AFAB"/>
                </a:solidFill>
                <a:latin typeface="Arial" panose="020B0604020202020204" pitchFamily="34" charset="0"/>
                <a:cs typeface="Arial" panose="020B0604020202020204" pitchFamily="34" charset="0"/>
              </a:rPr>
              <a:t>Preprocessing:</a:t>
            </a:r>
            <a:r>
              <a:rPr lang="en-US" altLang="zh-CN" dirty="0">
                <a:solidFill>
                  <a:srgbClr val="00AFAB"/>
                </a:solidFill>
                <a:latin typeface="Arial" panose="020B0604020202020204" pitchFamily="34" charset="0"/>
                <a:cs typeface="Arial" panose="020B0604020202020204" pitchFamily="34" charset="0"/>
              </a:rPr>
              <a:t> </a:t>
            </a:r>
            <a:r>
              <a:rPr lang="en-US" altLang="zh-CN" dirty="0">
                <a:solidFill>
                  <a:srgbClr val="4A4A4A"/>
                </a:solidFill>
                <a:latin typeface="Arial" panose="020B0604020202020204" pitchFamily="34" charset="0"/>
                <a:cs typeface="Arial" panose="020B0604020202020204" pitchFamily="34" charset="0"/>
              </a:rPr>
              <a:t>Given a DPA as input, the authors utilized a pipeline of 7 NLP modules for preprocessing, including: (1) tokenization, (2) sentence splitting and (3) pos tagging etc. </a:t>
            </a:r>
          </a:p>
          <a:p>
            <a:pPr marL="285750" indent="-285750">
              <a:lnSpc>
                <a:spcPct val="150000"/>
              </a:lnSpc>
              <a:buFont typeface="Arial" panose="020B0604020202020204" pitchFamily="34" charset="0"/>
              <a:buChar char="•"/>
            </a:pPr>
            <a:r>
              <a:rPr lang="en-US" altLang="zh-CN" b="1" dirty="0">
                <a:solidFill>
                  <a:srgbClr val="00AFAB"/>
                </a:solidFill>
                <a:latin typeface="Arial" panose="020B0604020202020204" pitchFamily="34" charset="0"/>
                <a:cs typeface="Arial" panose="020B0604020202020204" pitchFamily="34" charset="0"/>
              </a:rPr>
              <a:t>SF-based representation generation: </a:t>
            </a:r>
            <a:r>
              <a:rPr lang="en-US" altLang="zh-CN" dirty="0">
                <a:solidFill>
                  <a:srgbClr val="4A4A4A"/>
                </a:solidFill>
                <a:latin typeface="Arial" panose="020B0604020202020204" pitchFamily="34" charset="0"/>
                <a:cs typeface="Arial" panose="020B0604020202020204" pitchFamily="34" charset="0"/>
              </a:rPr>
              <a:t>Based on the previous annotation, the authors defined a set of rules for SF-based representation generation (as shown on the right).</a:t>
            </a:r>
          </a:p>
          <a:p>
            <a:pPr marL="285750" indent="-285750">
              <a:lnSpc>
                <a:spcPct val="150000"/>
              </a:lnSpc>
              <a:buFont typeface="Arial" panose="020B0604020202020204" pitchFamily="34" charset="0"/>
              <a:buChar char="•"/>
            </a:pPr>
            <a:r>
              <a:rPr lang="en-US" altLang="zh-CN" b="1" dirty="0">
                <a:solidFill>
                  <a:srgbClr val="00AFAB"/>
                </a:solidFill>
                <a:latin typeface="Arial" panose="020B0604020202020204" pitchFamily="34" charset="0"/>
                <a:cs typeface="Arial" panose="020B0604020202020204" pitchFamily="34" charset="0"/>
              </a:rPr>
              <a:t>Enriching text of input DPA: </a:t>
            </a:r>
            <a:r>
              <a:rPr lang="en-US" altLang="zh-CN" dirty="0">
                <a:solidFill>
                  <a:srgbClr val="4A4A4A"/>
                </a:solidFill>
                <a:latin typeface="Arial" panose="020B0604020202020204" pitchFamily="34" charset="0"/>
                <a:cs typeface="Arial" panose="020B0604020202020204" pitchFamily="34" charset="0"/>
              </a:rPr>
              <a:t>enrich the DPA text by extending the text spans demarcated in the previous step with semantically related words.</a:t>
            </a:r>
          </a:p>
        </p:txBody>
      </p:sp>
      <p:pic>
        <p:nvPicPr>
          <p:cNvPr id="4" name="图片 3" descr="报纸的截图&#10;&#10;低可信度描述已自动生成">
            <a:extLst>
              <a:ext uri="{FF2B5EF4-FFF2-40B4-BE49-F238E27FC236}">
                <a16:creationId xmlns:a16="http://schemas.microsoft.com/office/drawing/2014/main" id="{2DD1502D-AB2D-24E6-2F15-98A376E93606}"/>
              </a:ext>
            </a:extLst>
          </p:cNvPr>
          <p:cNvPicPr>
            <a:picLocks noChangeAspect="1"/>
          </p:cNvPicPr>
          <p:nvPr/>
        </p:nvPicPr>
        <p:blipFill>
          <a:blip r:embed="rId6"/>
          <a:stretch>
            <a:fillRect/>
          </a:stretch>
        </p:blipFill>
        <p:spPr>
          <a:xfrm>
            <a:off x="6096000" y="2150652"/>
            <a:ext cx="5927165" cy="3809645"/>
          </a:xfrm>
          <a:prstGeom prst="rect">
            <a:avLst/>
          </a:prstGeom>
        </p:spPr>
      </p:pic>
    </p:spTree>
    <p:extLst>
      <p:ext uri="{BB962C8B-B14F-4D97-AF65-F5344CB8AC3E}">
        <p14:creationId xmlns:p14="http://schemas.microsoft.com/office/powerpoint/2010/main" val="4184328425"/>
      </p:ext>
    </p:extLst>
  </p:cSld>
  <p:clrMapOvr>
    <a:masterClrMapping/>
  </p:clrMapOvr>
  <p:transition spd="slow">
    <p:push/>
  </p:transition>
  <p:extLst>
    <p:ext uri="{6950BFC3-D8DA-4A85-94F7-54DA5524770B}">
      <p188:commentRel xmlns:p188="http://schemas.microsoft.com/office/powerpoint/2018/8/main" r:id="rId3"/>
    </p:ext>
  </p:extLs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50798FA-D498-BA51-BAF4-28707173594D}"/>
              </a:ext>
            </a:extLst>
          </p:cNvPr>
          <p:cNvSpPr/>
          <p:nvPr/>
        </p:nvSpPr>
        <p:spPr>
          <a:xfrm>
            <a:off x="9959547" y="5927571"/>
            <a:ext cx="2232454" cy="9212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9EFF1768-9594-8A6B-7951-4ABD60B1FEAB}"/>
              </a:ext>
            </a:extLst>
          </p:cNvPr>
          <p:cNvSpPr txBox="1"/>
          <p:nvPr/>
        </p:nvSpPr>
        <p:spPr>
          <a:xfrm>
            <a:off x="412588" y="395207"/>
            <a:ext cx="11249760" cy="615553"/>
          </a:xfrm>
          <a:prstGeom prst="rect">
            <a:avLst/>
          </a:prstGeom>
          <a:noFill/>
        </p:spPr>
        <p:txBody>
          <a:bodyPr wrap="square" rtlCol="0">
            <a:spAutoFit/>
          </a:bodyPr>
          <a:lstStyle/>
          <a:p>
            <a:pPr>
              <a:spcAft>
                <a:spcPts val="400"/>
              </a:spcAft>
            </a:pPr>
            <a:r>
              <a:rPr lang="en-US" sz="3400" b="1" cap="all" dirty="0">
                <a:solidFill>
                  <a:srgbClr val="D6000D"/>
                </a:solidFill>
                <a:latin typeface="Arial" panose="020B0604020202020204" pitchFamily="34" charset="0"/>
                <a:cs typeface="Arial" panose="020B0604020202020204" pitchFamily="34" charset="0"/>
              </a:rPr>
              <a:t>Method overview: Compliance Checking</a:t>
            </a:r>
          </a:p>
        </p:txBody>
      </p:sp>
      <p:pic>
        <p:nvPicPr>
          <p:cNvPr id="2" name="Picture 1">
            <a:extLst>
              <a:ext uri="{FF2B5EF4-FFF2-40B4-BE49-F238E27FC236}">
                <a16:creationId xmlns:a16="http://schemas.microsoft.com/office/drawing/2014/main" id="{2097D7A9-B97D-B030-7E87-E288FFDBCB17}"/>
              </a:ext>
            </a:extLst>
          </p:cNvPr>
          <p:cNvPicPr>
            <a:picLocks noChangeAspect="1"/>
          </p:cNvPicPr>
          <p:nvPr/>
        </p:nvPicPr>
        <p:blipFill rotWithShape="1">
          <a:blip r:embed="rId4"/>
          <a:srcRect t="12592" r="54288" b="12592"/>
          <a:stretch/>
        </p:blipFill>
        <p:spPr>
          <a:xfrm>
            <a:off x="10218656" y="6106970"/>
            <a:ext cx="1745978" cy="625108"/>
          </a:xfrm>
          <a:prstGeom prst="rect">
            <a:avLst/>
          </a:prstGeom>
        </p:spPr>
      </p:pic>
      <p:sp>
        <p:nvSpPr>
          <p:cNvPr id="7" name="文本框 6">
            <a:extLst>
              <a:ext uri="{FF2B5EF4-FFF2-40B4-BE49-F238E27FC236}">
                <a16:creationId xmlns:a16="http://schemas.microsoft.com/office/drawing/2014/main" id="{E1F3915B-D5C4-96CE-96D7-BADF2447F77C}"/>
              </a:ext>
            </a:extLst>
          </p:cNvPr>
          <p:cNvSpPr txBox="1"/>
          <p:nvPr/>
        </p:nvSpPr>
        <p:spPr>
          <a:xfrm>
            <a:off x="0" y="6334780"/>
            <a:ext cx="10058397" cy="523220"/>
          </a:xfrm>
          <a:prstGeom prst="rect">
            <a:avLst/>
          </a:prstGeom>
          <a:noFill/>
        </p:spPr>
        <p:txBody>
          <a:bodyPr wrap="square" rtlCol="0">
            <a:spAutoFit/>
          </a:bodyPr>
          <a:lstStyle/>
          <a:p>
            <a:r>
              <a:rPr lang="en" altLang="zh-CN" sz="1400" dirty="0">
                <a:solidFill>
                  <a:srgbClr val="4A4A4A"/>
                </a:solidFill>
                <a:effectLst/>
                <a:latin typeface="Times New Roman" panose="02020603050405020304" pitchFamily="18" charset="0"/>
                <a:cs typeface="Times New Roman" panose="02020603050405020304" pitchFamily="18" charset="0"/>
              </a:rPr>
              <a:t>[1] O. A. </a:t>
            </a:r>
            <a:r>
              <a:rPr lang="en" altLang="zh-CN" sz="1400" dirty="0" err="1">
                <a:solidFill>
                  <a:srgbClr val="4A4A4A"/>
                </a:solidFill>
                <a:effectLst/>
                <a:latin typeface="Times New Roman" panose="02020603050405020304" pitchFamily="18" charset="0"/>
                <a:cs typeface="Times New Roman" panose="02020603050405020304" pitchFamily="18" charset="0"/>
              </a:rPr>
              <a:t>Cejas</a:t>
            </a:r>
            <a:r>
              <a:rPr lang="en" altLang="zh-CN" sz="1400" dirty="0">
                <a:solidFill>
                  <a:srgbClr val="4A4A4A"/>
                </a:solidFill>
                <a:effectLst/>
                <a:latin typeface="Times New Roman" panose="02020603050405020304" pitchFamily="18" charset="0"/>
                <a:cs typeface="Times New Roman" panose="02020603050405020304" pitchFamily="18" charset="0"/>
              </a:rPr>
              <a:t>, M. I. Azeem, S. </a:t>
            </a:r>
            <a:r>
              <a:rPr lang="en" altLang="zh-CN" sz="1400" dirty="0" err="1">
                <a:solidFill>
                  <a:srgbClr val="4A4A4A"/>
                </a:solidFill>
                <a:effectLst/>
                <a:latin typeface="Times New Roman" panose="02020603050405020304" pitchFamily="18" charset="0"/>
                <a:cs typeface="Times New Roman" panose="02020603050405020304" pitchFamily="18" charset="0"/>
              </a:rPr>
              <a:t>Abualhaija</a:t>
            </a:r>
            <a:r>
              <a:rPr lang="en" altLang="zh-CN" sz="1400" dirty="0">
                <a:solidFill>
                  <a:srgbClr val="4A4A4A"/>
                </a:solidFill>
                <a:effectLst/>
                <a:latin typeface="Times New Roman" panose="02020603050405020304" pitchFamily="18" charset="0"/>
                <a:cs typeface="Times New Roman" panose="02020603050405020304" pitchFamily="18" charset="0"/>
              </a:rPr>
              <a:t>, and L. C. Briand, ‘NLP-Based Automated Compliance Checking of Data Processing Agreements Against GDPR’, </a:t>
            </a:r>
            <a:r>
              <a:rPr lang="en" altLang="zh-CN" sz="1400" i="1" dirty="0">
                <a:solidFill>
                  <a:srgbClr val="4A4A4A"/>
                </a:solidFill>
                <a:effectLst/>
                <a:latin typeface="Times New Roman" panose="02020603050405020304" pitchFamily="18" charset="0"/>
                <a:cs typeface="Times New Roman" panose="02020603050405020304" pitchFamily="18" charset="0"/>
              </a:rPr>
              <a:t>IEEE Trans. Software Eng.</a:t>
            </a:r>
            <a:r>
              <a:rPr lang="en" altLang="zh-CN" sz="1400" dirty="0">
                <a:solidFill>
                  <a:srgbClr val="4A4A4A"/>
                </a:solidFill>
                <a:effectLst/>
                <a:latin typeface="Times New Roman" panose="02020603050405020304" pitchFamily="18" charset="0"/>
                <a:cs typeface="Times New Roman" panose="02020603050405020304" pitchFamily="18" charset="0"/>
              </a:rPr>
              <a:t>, vol. 49, no. 9, pp. 4282–4303, Sep. 2023, </a:t>
            </a:r>
            <a:r>
              <a:rPr lang="en" altLang="zh-CN" sz="1400" dirty="0" err="1">
                <a:solidFill>
                  <a:srgbClr val="4A4A4A"/>
                </a:solidFill>
                <a:effectLst/>
                <a:latin typeface="Times New Roman" panose="02020603050405020304" pitchFamily="18" charset="0"/>
                <a:cs typeface="Times New Roman" panose="02020603050405020304" pitchFamily="18" charset="0"/>
              </a:rPr>
              <a:t>doi</a:t>
            </a:r>
            <a:r>
              <a:rPr lang="en" altLang="zh-CN" sz="1400" dirty="0">
                <a:solidFill>
                  <a:srgbClr val="4A4A4A"/>
                </a:solidFill>
                <a:effectLst/>
                <a:latin typeface="Times New Roman" panose="02020603050405020304" pitchFamily="18" charset="0"/>
                <a:cs typeface="Times New Roman" panose="02020603050405020304" pitchFamily="18" charset="0"/>
              </a:rPr>
              <a:t>: </a:t>
            </a:r>
            <a:r>
              <a:rPr lang="en" altLang="zh-CN" sz="1400" dirty="0">
                <a:solidFill>
                  <a:srgbClr val="4A4A4A"/>
                </a:solidFill>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10.1109/TSE.2023.3288901</a:t>
            </a:r>
            <a:r>
              <a:rPr lang="en" altLang="zh-CN" sz="1400" dirty="0">
                <a:solidFill>
                  <a:srgbClr val="4A4A4A"/>
                </a:solidFill>
                <a:effectLst/>
                <a:latin typeface="Times New Roman" panose="02020603050405020304" pitchFamily="18" charset="0"/>
                <a:cs typeface="Times New Roman" panose="02020603050405020304" pitchFamily="18" charset="0"/>
              </a:rPr>
              <a:t>.</a:t>
            </a:r>
          </a:p>
        </p:txBody>
      </p:sp>
      <p:sp>
        <p:nvSpPr>
          <p:cNvPr id="14" name="文本框 13">
            <a:extLst>
              <a:ext uri="{FF2B5EF4-FFF2-40B4-BE49-F238E27FC236}">
                <a16:creationId xmlns:a16="http://schemas.microsoft.com/office/drawing/2014/main" id="{D301E618-B5BB-8845-C484-77B9504B97B5}"/>
              </a:ext>
            </a:extLst>
          </p:cNvPr>
          <p:cNvSpPr txBox="1"/>
          <p:nvPr/>
        </p:nvSpPr>
        <p:spPr>
          <a:xfrm>
            <a:off x="412588" y="1199750"/>
            <a:ext cx="8111652" cy="400110"/>
          </a:xfrm>
          <a:prstGeom prst="rect">
            <a:avLst/>
          </a:prstGeom>
          <a:noFill/>
        </p:spPr>
        <p:txBody>
          <a:bodyPr wrap="square" rtlCol="0">
            <a:spAutoFit/>
          </a:bodyPr>
          <a:lstStyle/>
          <a:p>
            <a:r>
              <a:rPr lang="en-US" altLang="zh-CN" sz="2000" b="1" dirty="0">
                <a:solidFill>
                  <a:srgbClr val="672D6C"/>
                </a:solidFill>
                <a:latin typeface="Arial" panose="020B0604020202020204" pitchFamily="34" charset="0"/>
                <a:cs typeface="Arial" panose="020B0604020202020204" pitchFamily="34" charset="0"/>
              </a:rPr>
              <a:t>Compliance checking by comparing SF-based representations</a:t>
            </a:r>
          </a:p>
        </p:txBody>
      </p:sp>
      <p:pic>
        <p:nvPicPr>
          <p:cNvPr id="3" name="图片 2" descr="表格&#10;&#10;描述已自动生成">
            <a:extLst>
              <a:ext uri="{FF2B5EF4-FFF2-40B4-BE49-F238E27FC236}">
                <a16:creationId xmlns:a16="http://schemas.microsoft.com/office/drawing/2014/main" id="{4F4460F8-00D0-D819-84DD-22EB185059DC}"/>
              </a:ext>
            </a:extLst>
          </p:cNvPr>
          <p:cNvPicPr>
            <a:picLocks noChangeAspect="1"/>
          </p:cNvPicPr>
          <p:nvPr/>
        </p:nvPicPr>
        <p:blipFill>
          <a:blip r:embed="rId6"/>
          <a:stretch>
            <a:fillRect/>
          </a:stretch>
        </p:blipFill>
        <p:spPr>
          <a:xfrm>
            <a:off x="5520498" y="1916827"/>
            <a:ext cx="6671502" cy="2582176"/>
          </a:xfrm>
          <a:prstGeom prst="rect">
            <a:avLst/>
          </a:prstGeom>
        </p:spPr>
      </p:pic>
      <p:sp>
        <p:nvSpPr>
          <p:cNvPr id="5" name="文本框 4">
            <a:extLst>
              <a:ext uri="{FF2B5EF4-FFF2-40B4-BE49-F238E27FC236}">
                <a16:creationId xmlns:a16="http://schemas.microsoft.com/office/drawing/2014/main" id="{1D0D2788-ECCD-DC88-4FD7-4AEE70CF3A83}"/>
              </a:ext>
            </a:extLst>
          </p:cNvPr>
          <p:cNvSpPr txBox="1"/>
          <p:nvPr/>
        </p:nvSpPr>
        <p:spPr>
          <a:xfrm>
            <a:off x="412588" y="1916827"/>
            <a:ext cx="5252716" cy="2533963"/>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AFAB"/>
                </a:solidFill>
                <a:latin typeface="Arial" panose="020B0604020202020204" pitchFamily="34" charset="0"/>
                <a:cs typeface="Arial" panose="020B0604020202020204" pitchFamily="34" charset="0"/>
              </a:rPr>
              <a:t>Matching predicates: </a:t>
            </a:r>
            <a:r>
              <a:rPr lang="en-US" altLang="zh-CN" dirty="0">
                <a:solidFill>
                  <a:srgbClr val="4A4A4A"/>
                </a:solidFill>
                <a:latin typeface="Arial" panose="020B0604020202020204" pitchFamily="34" charset="0"/>
                <a:cs typeface="Arial" panose="020B0604020202020204" pitchFamily="34" charset="0"/>
              </a:rPr>
              <a:t>Two predicates would be deemed to be similar if: (1) have some </a:t>
            </a:r>
            <a:r>
              <a:rPr lang="en-US" altLang="zh-CN" b="1" dirty="0">
                <a:solidFill>
                  <a:srgbClr val="00AFAB"/>
                </a:solidFill>
                <a:latin typeface="Arial" panose="020B0604020202020204" pitchFamily="34" charset="0"/>
                <a:cs typeface="Arial" panose="020B0604020202020204" pitchFamily="34" charset="0"/>
              </a:rPr>
              <a:t>overlapping verbs </a:t>
            </a:r>
            <a:r>
              <a:rPr lang="en-US" altLang="zh-CN" dirty="0">
                <a:solidFill>
                  <a:srgbClr val="4A4A4A"/>
                </a:solidFill>
                <a:latin typeface="Arial" panose="020B0604020202020204" pitchFamily="34" charset="0"/>
                <a:cs typeface="Arial" panose="020B0604020202020204" pitchFamily="34" charset="0"/>
              </a:rPr>
              <a:t>or (2) the semantic similarity between </a:t>
            </a:r>
            <a:r>
              <a:rPr lang="en-US" altLang="zh-CN" b="1" dirty="0">
                <a:solidFill>
                  <a:srgbClr val="00AFAB"/>
                </a:solidFill>
                <a:latin typeface="Arial" panose="020B0604020202020204" pitchFamily="34" charset="0"/>
                <a:cs typeface="Arial" panose="020B0604020202020204" pitchFamily="34" charset="0"/>
              </a:rPr>
              <a:t>the verb </a:t>
            </a:r>
            <a:r>
              <a:rPr lang="en-US" altLang="zh-CN" dirty="0">
                <a:solidFill>
                  <a:srgbClr val="4A4A4A"/>
                </a:solidFill>
                <a:latin typeface="Arial" panose="020B0604020202020204" pitchFamily="34" charset="0"/>
                <a:cs typeface="Arial" panose="020B0604020202020204" pitchFamily="34" charset="0"/>
              </a:rPr>
              <a:t>in the requirement and </a:t>
            </a:r>
            <a:r>
              <a:rPr lang="en-US" altLang="zh-CN" b="1" dirty="0">
                <a:solidFill>
                  <a:srgbClr val="00AFAB"/>
                </a:solidFill>
                <a:latin typeface="Arial" panose="020B0604020202020204" pitchFamily="34" charset="0"/>
                <a:cs typeface="Arial" panose="020B0604020202020204" pitchFamily="34" charset="0"/>
              </a:rPr>
              <a:t>at least one verb </a:t>
            </a:r>
            <a:r>
              <a:rPr lang="en-US" altLang="zh-CN" dirty="0">
                <a:solidFill>
                  <a:srgbClr val="4A4A4A"/>
                </a:solidFill>
                <a:latin typeface="Arial" panose="020B0604020202020204" pitchFamily="34" charset="0"/>
                <a:cs typeface="Arial" panose="020B0604020202020204" pitchFamily="34" charset="0"/>
              </a:rPr>
              <a:t>in the statement is not smaller than </a:t>
            </a:r>
            <a:r>
              <a:rPr lang="en-US" altLang="zh-CN" b="1" dirty="0">
                <a:solidFill>
                  <a:srgbClr val="00AFAB"/>
                </a:solidFill>
                <a:latin typeface="Arial" panose="020B0604020202020204" pitchFamily="34" charset="0"/>
                <a:cs typeface="Arial" panose="020B0604020202020204" pitchFamily="34" charset="0"/>
              </a:rPr>
              <a:t>a pre-defined threshold</a:t>
            </a:r>
            <a:endParaRPr lang="en-US" altLang="zh-CN" dirty="0">
              <a:solidFill>
                <a:srgbClr val="4A4A4A"/>
              </a:solidFill>
              <a:latin typeface="Arial" panose="020B0604020202020204" pitchFamily="34" charset="0"/>
              <a:cs typeface="Arial" panose="020B0604020202020204" pitchFamily="34" charset="0"/>
            </a:endParaRPr>
          </a:p>
        </p:txBody>
      </p:sp>
      <p:sp>
        <p:nvSpPr>
          <p:cNvPr id="8" name="文本框 7">
            <a:extLst>
              <a:ext uri="{FF2B5EF4-FFF2-40B4-BE49-F238E27FC236}">
                <a16:creationId xmlns:a16="http://schemas.microsoft.com/office/drawing/2014/main" id="{C066CA9F-9390-E49A-01C0-7371B8B238F1}"/>
              </a:ext>
            </a:extLst>
          </p:cNvPr>
          <p:cNvSpPr txBox="1"/>
          <p:nvPr/>
        </p:nvSpPr>
        <p:spPr>
          <a:xfrm>
            <a:off x="412588" y="4499003"/>
            <a:ext cx="11471916" cy="2118465"/>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altLang="zh-CN" b="1" dirty="0">
                <a:solidFill>
                  <a:srgbClr val="00AFAB"/>
                </a:solidFill>
                <a:latin typeface="Arial" panose="020B0604020202020204" pitchFamily="34" charset="0"/>
                <a:cs typeface="Arial" panose="020B0604020202020204" pitchFamily="34" charset="0"/>
              </a:rPr>
              <a:t>Matching arguments: </a:t>
            </a:r>
            <a:r>
              <a:rPr lang="en-US" altLang="zh-CN" dirty="0">
                <a:solidFill>
                  <a:srgbClr val="4A4A4A"/>
                </a:solidFill>
                <a:latin typeface="Arial" panose="020B0604020202020204" pitchFamily="34" charset="0"/>
                <a:cs typeface="Arial" panose="020B0604020202020204" pitchFamily="34" charset="0"/>
              </a:rPr>
              <a:t>Any argument whose SR exists in the statement but not in GDPR is considered as not required. Conversely, an argument is missing if its SR is present in GDPR but not in the statement.</a:t>
            </a:r>
          </a:p>
          <a:p>
            <a:pPr marL="285750" indent="-285750">
              <a:lnSpc>
                <a:spcPct val="150000"/>
              </a:lnSpc>
              <a:buFont typeface="Arial" panose="020B0604020202020204" pitchFamily="34" charset="0"/>
              <a:buChar char="•"/>
            </a:pPr>
            <a:r>
              <a:rPr lang="en-US" altLang="zh-CN" b="1" dirty="0">
                <a:solidFill>
                  <a:srgbClr val="00AFAB"/>
                </a:solidFill>
                <a:latin typeface="Arial" panose="020B0604020202020204" pitchFamily="34" charset="0"/>
                <a:cs typeface="Arial" panose="020B0604020202020204" pitchFamily="34" charset="0"/>
              </a:rPr>
              <a:t>Compute matching degree:</a:t>
            </a:r>
            <a:r>
              <a:rPr lang="en-US" altLang="zh-CN" dirty="0">
                <a:solidFill>
                  <a:srgbClr val="4A4A4A"/>
                </a:solidFill>
                <a:latin typeface="Arial" panose="020B0604020202020204" pitchFamily="34" charset="0"/>
                <a:cs typeface="Arial" panose="020B0604020202020204" pitchFamily="34" charset="0"/>
              </a:rPr>
              <a:t>  C</a:t>
            </a:r>
            <a:r>
              <a:rPr lang="zh-CN" altLang="en-US" dirty="0">
                <a:solidFill>
                  <a:srgbClr val="4A4A4A"/>
                </a:solidFill>
                <a:latin typeface="Arial" panose="020B0604020202020204" pitchFamily="34" charset="0"/>
                <a:cs typeface="Arial" panose="020B0604020202020204" pitchFamily="34" charset="0"/>
              </a:rPr>
              <a:t>ompute a score for each compliance requirement indicating the maximum matching degree of any statement satisfying that requirement in the DPA</a:t>
            </a:r>
          </a:p>
          <a:p>
            <a:pPr marL="285750" indent="-285750">
              <a:lnSpc>
                <a:spcPct val="150000"/>
              </a:lnSpc>
              <a:buFont typeface="Arial" panose="020B0604020202020204" pitchFamily="34" charset="0"/>
              <a:buChar char="•"/>
            </a:pPr>
            <a:endParaRPr lang="en-US" altLang="zh-CN" dirty="0">
              <a:solidFill>
                <a:srgbClr val="4A4A4A"/>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49731096"/>
      </p:ext>
    </p:extLst>
  </p:cSld>
  <p:clrMapOvr>
    <a:masterClrMapping/>
  </p:clrMapOvr>
  <p:transition spd="slow">
    <p:push/>
  </p:transition>
  <p:extLst>
    <p:ext uri="{6950BFC3-D8DA-4A85-94F7-54DA5524770B}">
      <p188:commentRel xmlns:p188="http://schemas.microsoft.com/office/powerpoint/2018/8/main" r:id="rId3"/>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ound Same-side Corner of Rectangle 17">
            <a:extLst>
              <a:ext uri="{FF2B5EF4-FFF2-40B4-BE49-F238E27FC236}">
                <a16:creationId xmlns:a16="http://schemas.microsoft.com/office/drawing/2014/main" id="{024AAE92-2007-7E32-C42A-F672CDFC7C2C}"/>
              </a:ext>
            </a:extLst>
          </p:cNvPr>
          <p:cNvSpPr/>
          <p:nvPr/>
        </p:nvSpPr>
        <p:spPr>
          <a:xfrm rot="5400000">
            <a:off x="-831112" y="2550579"/>
            <a:ext cx="2832653" cy="1170434"/>
          </a:xfrm>
          <a:prstGeom prst="round2SameRect">
            <a:avLst>
              <a:gd name="adj1" fmla="val 30000"/>
              <a:gd name="adj2" fmla="val 0"/>
            </a:avLst>
          </a:prstGeom>
          <a:solidFill>
            <a:srgbClr val="F5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50798FA-D498-BA51-BAF4-28707173594D}"/>
              </a:ext>
            </a:extLst>
          </p:cNvPr>
          <p:cNvSpPr/>
          <p:nvPr/>
        </p:nvSpPr>
        <p:spPr>
          <a:xfrm>
            <a:off x="9959547" y="5927571"/>
            <a:ext cx="2232454" cy="9212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37C3DE0-4DBD-8457-ED75-DBC4E1997DDE}"/>
              </a:ext>
            </a:extLst>
          </p:cNvPr>
          <p:cNvSpPr txBox="1"/>
          <p:nvPr/>
        </p:nvSpPr>
        <p:spPr>
          <a:xfrm>
            <a:off x="1328082" y="1963416"/>
            <a:ext cx="9535836" cy="523220"/>
          </a:xfrm>
          <a:prstGeom prst="rect">
            <a:avLst/>
          </a:prstGeom>
          <a:noFill/>
        </p:spPr>
        <p:txBody>
          <a:bodyPr wrap="square">
            <a:spAutoFit/>
          </a:bodyPr>
          <a:lstStyle/>
          <a:p>
            <a:r>
              <a:rPr lang="en-GB" sz="2700" b="1" dirty="0">
                <a:solidFill>
                  <a:srgbClr val="D6000D"/>
                </a:solidFill>
                <a:latin typeface="Arial" panose="020B0604020202020204" pitchFamily="34" charset="0"/>
                <a:cs typeface="Arial" panose="020B0604020202020204" pitchFamily="34" charset="0"/>
              </a:rPr>
              <a:t>Traditional Compliance Audit</a:t>
            </a:r>
            <a:endParaRPr lang="en-GB" sz="2800" dirty="0">
              <a:solidFill>
                <a:srgbClr val="4A4A4A"/>
              </a:solidFill>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9EFF1768-9594-8A6B-7951-4ABD60B1FEAB}"/>
              </a:ext>
            </a:extLst>
          </p:cNvPr>
          <p:cNvSpPr txBox="1"/>
          <p:nvPr/>
        </p:nvSpPr>
        <p:spPr>
          <a:xfrm>
            <a:off x="412589" y="395207"/>
            <a:ext cx="9645808" cy="615553"/>
          </a:xfrm>
          <a:prstGeom prst="rect">
            <a:avLst/>
          </a:prstGeom>
          <a:noFill/>
        </p:spPr>
        <p:txBody>
          <a:bodyPr wrap="square" rtlCol="0">
            <a:spAutoFit/>
          </a:bodyPr>
          <a:lstStyle/>
          <a:p>
            <a:pPr>
              <a:spcAft>
                <a:spcPts val="400"/>
              </a:spcAft>
            </a:pPr>
            <a:r>
              <a:rPr lang="en-US" sz="3400" b="1" cap="all" dirty="0">
                <a:solidFill>
                  <a:srgbClr val="D6000D"/>
                </a:solidFill>
                <a:latin typeface="Arial" panose="020B0604020202020204" pitchFamily="34" charset="0"/>
                <a:cs typeface="Arial" panose="020B0604020202020204" pitchFamily="34" charset="0"/>
              </a:rPr>
              <a:t>CONTENTS</a:t>
            </a:r>
          </a:p>
        </p:txBody>
      </p:sp>
      <p:pic>
        <p:nvPicPr>
          <p:cNvPr id="2" name="Picture 1">
            <a:extLst>
              <a:ext uri="{FF2B5EF4-FFF2-40B4-BE49-F238E27FC236}">
                <a16:creationId xmlns:a16="http://schemas.microsoft.com/office/drawing/2014/main" id="{2097D7A9-B97D-B030-7E87-E288FFDBCB17}"/>
              </a:ext>
            </a:extLst>
          </p:cNvPr>
          <p:cNvPicPr>
            <a:picLocks noChangeAspect="1"/>
          </p:cNvPicPr>
          <p:nvPr/>
        </p:nvPicPr>
        <p:blipFill rotWithShape="1">
          <a:blip r:embed="rId4"/>
          <a:srcRect t="12592" r="54288" b="12592"/>
          <a:stretch/>
        </p:blipFill>
        <p:spPr>
          <a:xfrm>
            <a:off x="10218656" y="6106970"/>
            <a:ext cx="1745978" cy="625108"/>
          </a:xfrm>
          <a:prstGeom prst="rect">
            <a:avLst/>
          </a:prstGeom>
        </p:spPr>
      </p:pic>
      <p:sp>
        <p:nvSpPr>
          <p:cNvPr id="8" name="TextBox 7">
            <a:extLst>
              <a:ext uri="{FF2B5EF4-FFF2-40B4-BE49-F238E27FC236}">
                <a16:creationId xmlns:a16="http://schemas.microsoft.com/office/drawing/2014/main" id="{7AB54E53-53AC-2304-DF2C-4594518B45BF}"/>
              </a:ext>
            </a:extLst>
          </p:cNvPr>
          <p:cNvSpPr txBox="1"/>
          <p:nvPr/>
        </p:nvSpPr>
        <p:spPr>
          <a:xfrm>
            <a:off x="412588" y="6281024"/>
            <a:ext cx="5243930" cy="276999"/>
          </a:xfrm>
          <a:prstGeom prst="rect">
            <a:avLst/>
          </a:prstGeom>
          <a:noFill/>
        </p:spPr>
        <p:txBody>
          <a:bodyPr wrap="square" lIns="91440" tIns="45720" rIns="91440" bIns="45720" rtlCol="0" anchor="t">
            <a:spAutoFit/>
          </a:bodyPr>
          <a:lstStyle/>
          <a:p>
            <a:r>
              <a:rPr lang="en-GB" sz="1200" b="1" cap="all" dirty="0">
                <a:solidFill>
                  <a:srgbClr val="D6000D"/>
                </a:solidFill>
                <a:latin typeface="Arial" panose="020B0604020202020204" pitchFamily="34" charset="0"/>
                <a:cs typeface="Arial" panose="020B0604020202020204" pitchFamily="34" charset="0"/>
              </a:rPr>
              <a:t>Slide </a:t>
            </a:r>
            <a:fld id="{04884E07-64FC-6149-AE25-48EBA21D7F7E}" type="slidenum">
              <a:rPr lang="en-GB" sz="1200" b="1" cap="all" smtClean="0">
                <a:solidFill>
                  <a:srgbClr val="D6000D"/>
                </a:solidFill>
                <a:latin typeface="Arial" panose="020B0604020202020204" pitchFamily="34" charset="0"/>
                <a:cs typeface="Arial" panose="020B0604020202020204" pitchFamily="34" charset="0"/>
              </a:rPr>
              <a:pPr/>
              <a:t>2</a:t>
            </a:fld>
            <a:r>
              <a:rPr lang="en-GB" sz="1200" b="1" cap="all" dirty="0">
                <a:solidFill>
                  <a:srgbClr val="D6000D"/>
                </a:solidFill>
                <a:latin typeface="Arial" panose="020B0604020202020204" pitchFamily="34" charset="0"/>
                <a:cs typeface="Arial" panose="020B0604020202020204" pitchFamily="34" charset="0"/>
              </a:rPr>
              <a:t> | </a:t>
            </a:r>
            <a:r>
              <a:rPr lang="en-GB" sz="1200" cap="all" dirty="0">
                <a:solidFill>
                  <a:srgbClr val="D6000D"/>
                </a:solidFill>
                <a:latin typeface="Arial" panose="020B0604020202020204" pitchFamily="34" charset="0"/>
                <a:cs typeface="Arial" panose="020B0604020202020204" pitchFamily="34" charset="0"/>
              </a:rPr>
              <a:t>DATE: 23 Nov 2023</a:t>
            </a:r>
          </a:p>
        </p:txBody>
      </p:sp>
      <p:sp>
        <p:nvSpPr>
          <p:cNvPr id="4" name="Oval 3">
            <a:extLst>
              <a:ext uri="{FF2B5EF4-FFF2-40B4-BE49-F238E27FC236}">
                <a16:creationId xmlns:a16="http://schemas.microsoft.com/office/drawing/2014/main" id="{A192F514-667E-7DD4-4CCB-4647D801186F}"/>
              </a:ext>
            </a:extLst>
          </p:cNvPr>
          <p:cNvSpPr/>
          <p:nvPr/>
        </p:nvSpPr>
        <p:spPr>
          <a:xfrm>
            <a:off x="531491" y="1891309"/>
            <a:ext cx="667435" cy="667435"/>
          </a:xfrm>
          <a:prstGeom prst="ellipse">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4A4A4A"/>
                </a:solidFill>
                <a:latin typeface="Arial" panose="020B0604020202020204" pitchFamily="34" charset="0"/>
                <a:cs typeface="Arial" panose="020B0604020202020204" pitchFamily="34" charset="0"/>
              </a:rPr>
              <a:t>1.</a:t>
            </a:r>
            <a:endParaRPr lang="en-US" b="1" dirty="0">
              <a:solidFill>
                <a:srgbClr val="4A4A4A"/>
              </a:solidFill>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E029ACEE-E486-1BE0-868D-0BB8D8F45A58}"/>
              </a:ext>
            </a:extLst>
          </p:cNvPr>
          <p:cNvSpPr txBox="1"/>
          <p:nvPr/>
        </p:nvSpPr>
        <p:spPr>
          <a:xfrm>
            <a:off x="1328082" y="2863788"/>
            <a:ext cx="9576525" cy="523220"/>
          </a:xfrm>
          <a:prstGeom prst="rect">
            <a:avLst/>
          </a:prstGeom>
          <a:noFill/>
        </p:spPr>
        <p:txBody>
          <a:bodyPr wrap="square">
            <a:spAutoFit/>
          </a:bodyPr>
          <a:lstStyle/>
          <a:p>
            <a:r>
              <a:rPr lang="en-GB" sz="2700" b="1" dirty="0">
                <a:solidFill>
                  <a:srgbClr val="D6000D"/>
                </a:solidFill>
                <a:latin typeface="Arial" panose="020B0604020202020204" pitchFamily="34" charset="0"/>
                <a:cs typeface="Arial" panose="020B0604020202020204" pitchFamily="34" charset="0"/>
              </a:rPr>
              <a:t>AI Powered Compliance Audit</a:t>
            </a:r>
            <a:endParaRPr lang="en-GB" sz="2800" b="1" dirty="0">
              <a:solidFill>
                <a:srgbClr val="4A4A4A"/>
              </a:solidFill>
              <a:latin typeface="Arial" panose="020B0604020202020204" pitchFamily="34" charset="0"/>
              <a:cs typeface="Arial" panose="020B0604020202020204" pitchFamily="34" charset="0"/>
            </a:endParaRPr>
          </a:p>
        </p:txBody>
      </p:sp>
      <p:sp>
        <p:nvSpPr>
          <p:cNvPr id="15" name="Oval 14">
            <a:extLst>
              <a:ext uri="{FF2B5EF4-FFF2-40B4-BE49-F238E27FC236}">
                <a16:creationId xmlns:a16="http://schemas.microsoft.com/office/drawing/2014/main" id="{3B022B40-E751-F750-6F82-414B6C1B68D2}"/>
              </a:ext>
            </a:extLst>
          </p:cNvPr>
          <p:cNvSpPr/>
          <p:nvPr/>
        </p:nvSpPr>
        <p:spPr>
          <a:xfrm>
            <a:off x="531489" y="2791681"/>
            <a:ext cx="667435" cy="667435"/>
          </a:xfrm>
          <a:prstGeom prst="ellipse">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4A4A4A"/>
                </a:solidFill>
                <a:latin typeface="Arial" panose="020B0604020202020204" pitchFamily="34" charset="0"/>
                <a:cs typeface="Arial" panose="020B0604020202020204" pitchFamily="34" charset="0"/>
              </a:rPr>
              <a:t>2.</a:t>
            </a:r>
            <a:endParaRPr lang="en-US" b="1" dirty="0">
              <a:solidFill>
                <a:srgbClr val="4A4A4A"/>
              </a:solidFill>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2BCBB8DA-538D-6E09-13B9-DF1D8C4EA49C}"/>
              </a:ext>
            </a:extLst>
          </p:cNvPr>
          <p:cNvSpPr txBox="1"/>
          <p:nvPr/>
        </p:nvSpPr>
        <p:spPr>
          <a:xfrm>
            <a:off x="1328082" y="3764160"/>
            <a:ext cx="4009231" cy="523220"/>
          </a:xfrm>
          <a:prstGeom prst="rect">
            <a:avLst/>
          </a:prstGeom>
          <a:noFill/>
        </p:spPr>
        <p:txBody>
          <a:bodyPr wrap="square">
            <a:spAutoFit/>
          </a:bodyPr>
          <a:lstStyle/>
          <a:p>
            <a:r>
              <a:rPr lang="en-GB" sz="2700" b="1" dirty="0">
                <a:solidFill>
                  <a:srgbClr val="D6000D"/>
                </a:solidFill>
                <a:latin typeface="Arial" panose="020B0604020202020204" pitchFamily="34" charset="0"/>
                <a:cs typeface="Arial" panose="020B0604020202020204" pitchFamily="34" charset="0"/>
              </a:rPr>
              <a:t>Two Case Studies</a:t>
            </a:r>
            <a:endParaRPr lang="en-GB" sz="2800" b="1" dirty="0">
              <a:solidFill>
                <a:srgbClr val="4A4A4A"/>
              </a:solidFill>
              <a:latin typeface="Arial" panose="020B0604020202020204" pitchFamily="34" charset="0"/>
              <a:cs typeface="Arial" panose="020B0604020202020204" pitchFamily="34" charset="0"/>
            </a:endParaRPr>
          </a:p>
        </p:txBody>
      </p:sp>
      <p:sp>
        <p:nvSpPr>
          <p:cNvPr id="17" name="Oval 16">
            <a:extLst>
              <a:ext uri="{FF2B5EF4-FFF2-40B4-BE49-F238E27FC236}">
                <a16:creationId xmlns:a16="http://schemas.microsoft.com/office/drawing/2014/main" id="{14A5B045-3F4E-4B93-02C5-CB6AFB1BC903}"/>
              </a:ext>
            </a:extLst>
          </p:cNvPr>
          <p:cNvSpPr/>
          <p:nvPr/>
        </p:nvSpPr>
        <p:spPr>
          <a:xfrm>
            <a:off x="531488" y="3692053"/>
            <a:ext cx="667435" cy="667435"/>
          </a:xfrm>
          <a:prstGeom prst="ellipse">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4A4A4A"/>
                </a:solidFill>
                <a:latin typeface="Arial" panose="020B0604020202020204" pitchFamily="34" charset="0"/>
                <a:cs typeface="Arial" panose="020B0604020202020204" pitchFamily="34" charset="0"/>
              </a:rPr>
              <a:t>3.</a:t>
            </a:r>
            <a:endParaRPr lang="en-US" b="1" dirty="0">
              <a:solidFill>
                <a:srgbClr val="4A4A4A"/>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60597036"/>
      </p:ext>
    </p:extLst>
  </p:cSld>
  <p:clrMapOvr>
    <a:masterClrMapping/>
  </p:clrMapOvr>
  <p:transition spd="slow">
    <p:push/>
  </p:transition>
  <p:extLst>
    <p:ext uri="{6950BFC3-D8DA-4A85-94F7-54DA5524770B}">
      <p188:commentRel xmlns:p188="http://schemas.microsoft.com/office/powerpoint/2018/8/main" r:id="rId3"/>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9499775-F0B6-4152-F16B-9E0A9EDEB4DF}"/>
              </a:ext>
            </a:extLst>
          </p:cNvPr>
          <p:cNvPicPr>
            <a:picLocks noChangeAspect="1"/>
          </p:cNvPicPr>
          <p:nvPr/>
        </p:nvPicPr>
        <p:blipFill>
          <a:blip r:embed="rId2"/>
          <a:stretch>
            <a:fillRect/>
          </a:stretch>
        </p:blipFill>
        <p:spPr>
          <a:xfrm>
            <a:off x="2596968" y="1807261"/>
            <a:ext cx="6998063" cy="4357659"/>
          </a:xfrm>
          <a:prstGeom prst="rect">
            <a:avLst/>
          </a:prstGeom>
        </p:spPr>
      </p:pic>
      <p:sp>
        <p:nvSpPr>
          <p:cNvPr id="6" name="Title 1">
            <a:extLst>
              <a:ext uri="{FF2B5EF4-FFF2-40B4-BE49-F238E27FC236}">
                <a16:creationId xmlns:a16="http://schemas.microsoft.com/office/drawing/2014/main" id="{86B3CC0C-50F5-B5C5-0AEE-185DAD1CEFEF}"/>
              </a:ext>
            </a:extLst>
          </p:cNvPr>
          <p:cNvSpPr>
            <a:spLocks noGrp="1"/>
          </p:cNvSpPr>
          <p:nvPr>
            <p:ph type="title"/>
          </p:nvPr>
        </p:nvSpPr>
        <p:spPr>
          <a:xfrm>
            <a:off x="632459" y="365125"/>
            <a:ext cx="10927080" cy="1325563"/>
          </a:xfrm>
        </p:spPr>
        <p:txBody>
          <a:bodyPr>
            <a:normAutofit fontScale="90000"/>
          </a:bodyPr>
          <a:lstStyle/>
          <a:p>
            <a:r>
              <a:rPr lang="en-GB" sz="3600" b="1" i="0" u="none" strike="noStrike" dirty="0">
                <a:solidFill>
                  <a:srgbClr val="374151"/>
                </a:solidFill>
                <a:effectLst/>
                <a:latin typeface="Söhne"/>
              </a:rPr>
              <a:t>Case Study: </a:t>
            </a:r>
            <a:br>
              <a:rPr lang="en-GB" b="1" i="0" u="none" strike="noStrike" dirty="0">
                <a:solidFill>
                  <a:srgbClr val="374151"/>
                </a:solidFill>
                <a:effectLst/>
                <a:latin typeface="Söhne"/>
              </a:rPr>
            </a:br>
            <a:r>
              <a:rPr lang="en-GB" b="1" i="0" u="none" strike="noStrike" dirty="0">
                <a:solidFill>
                  <a:srgbClr val="374151"/>
                </a:solidFill>
                <a:effectLst/>
                <a:latin typeface="Söhne"/>
              </a:rPr>
              <a:t>AI for automatic regulation compliance checking</a:t>
            </a:r>
            <a:endParaRPr lang="en-GB" dirty="0"/>
          </a:p>
        </p:txBody>
      </p:sp>
    </p:spTree>
    <p:extLst>
      <p:ext uri="{BB962C8B-B14F-4D97-AF65-F5344CB8AC3E}">
        <p14:creationId xmlns:p14="http://schemas.microsoft.com/office/powerpoint/2010/main" val="40257258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8180BC5-BD01-2655-9A82-A6707A59964B}"/>
              </a:ext>
            </a:extLst>
          </p:cNvPr>
          <p:cNvSpPr>
            <a:spLocks noGrp="1"/>
          </p:cNvSpPr>
          <p:nvPr>
            <p:ph idx="1"/>
          </p:nvPr>
        </p:nvSpPr>
        <p:spPr>
          <a:xfrm>
            <a:off x="838200" y="1825625"/>
            <a:ext cx="10709366" cy="4351338"/>
          </a:xfrm>
        </p:spPr>
        <p:txBody>
          <a:bodyPr>
            <a:normAutofit/>
          </a:bodyPr>
          <a:lstStyle/>
          <a:p>
            <a:pPr algn="l">
              <a:buFont typeface="Arial" panose="020B0604020202020204" pitchFamily="34" charset="0"/>
              <a:buChar char="•"/>
            </a:pPr>
            <a:r>
              <a:rPr lang="en-GB" b="0" i="0" u="none" strike="noStrike" dirty="0">
                <a:solidFill>
                  <a:srgbClr val="374151"/>
                </a:solidFill>
                <a:effectLst/>
                <a:latin typeface="Söhne"/>
              </a:rPr>
              <a:t>Aim: to develop software tools to support compliance checking. </a:t>
            </a:r>
          </a:p>
          <a:p>
            <a:pPr lvl="1"/>
            <a:r>
              <a:rPr lang="en-GB" b="0" i="0" u="none" strike="noStrike" dirty="0">
                <a:solidFill>
                  <a:srgbClr val="374151"/>
                </a:solidFill>
                <a:effectLst/>
                <a:latin typeface="Söhne"/>
              </a:rPr>
              <a:t>Objective 1 (O1): to check if an organisation has put in place </a:t>
            </a:r>
            <a:r>
              <a:rPr lang="en-GB" dirty="0">
                <a:solidFill>
                  <a:srgbClr val="374151"/>
                </a:solidFill>
                <a:latin typeface="Söhne"/>
              </a:rPr>
              <a:t>regulation compliant operational structure and procedure (policy)</a:t>
            </a:r>
          </a:p>
          <a:p>
            <a:pPr lvl="1"/>
            <a:r>
              <a:rPr lang="en-GB" b="0" i="0" u="none" strike="noStrike" dirty="0">
                <a:solidFill>
                  <a:srgbClr val="374151"/>
                </a:solidFill>
                <a:effectLst/>
                <a:latin typeface="Söhne"/>
              </a:rPr>
              <a:t>Objective 2 (O2): to check if an employee is aware of the operational structure and procedure (procedure)</a:t>
            </a:r>
          </a:p>
          <a:p>
            <a:pPr algn="l">
              <a:buFont typeface="Arial" panose="020B0604020202020204" pitchFamily="34" charset="0"/>
              <a:buChar char="•"/>
            </a:pPr>
            <a:r>
              <a:rPr lang="en-GB" dirty="0">
                <a:solidFill>
                  <a:srgbClr val="374151"/>
                </a:solidFill>
                <a:latin typeface="Söhne"/>
              </a:rPr>
              <a:t>Approach 1 (Solution for O1): obligation extraction from regulation document + compliance testing on company report</a:t>
            </a:r>
          </a:p>
          <a:p>
            <a:pPr algn="l">
              <a:buFont typeface="Arial" panose="020B0604020202020204" pitchFamily="34" charset="0"/>
              <a:buChar char="•"/>
            </a:pPr>
            <a:r>
              <a:rPr lang="en-GB" dirty="0">
                <a:solidFill>
                  <a:srgbClr val="374151"/>
                </a:solidFill>
                <a:latin typeface="Söhne"/>
              </a:rPr>
              <a:t>Approach 2 (Solution for O2): question answering</a:t>
            </a:r>
          </a:p>
        </p:txBody>
      </p:sp>
      <p:sp>
        <p:nvSpPr>
          <p:cNvPr id="6" name="Title 1">
            <a:extLst>
              <a:ext uri="{FF2B5EF4-FFF2-40B4-BE49-F238E27FC236}">
                <a16:creationId xmlns:a16="http://schemas.microsoft.com/office/drawing/2014/main" id="{7AF91393-C7D5-6338-536B-C923E9DF1C39}"/>
              </a:ext>
            </a:extLst>
          </p:cNvPr>
          <p:cNvSpPr>
            <a:spLocks noGrp="1"/>
          </p:cNvSpPr>
          <p:nvPr>
            <p:ph type="title"/>
          </p:nvPr>
        </p:nvSpPr>
        <p:spPr>
          <a:xfrm>
            <a:off x="632459" y="365125"/>
            <a:ext cx="10927080" cy="1325563"/>
          </a:xfrm>
        </p:spPr>
        <p:txBody>
          <a:bodyPr>
            <a:normAutofit fontScale="90000"/>
          </a:bodyPr>
          <a:lstStyle/>
          <a:p>
            <a:r>
              <a:rPr lang="en-GB" sz="3600" b="1" i="0" u="none" strike="noStrike" dirty="0">
                <a:solidFill>
                  <a:srgbClr val="374151"/>
                </a:solidFill>
                <a:effectLst/>
                <a:latin typeface="Söhne"/>
              </a:rPr>
              <a:t>Case Study: </a:t>
            </a:r>
            <a:br>
              <a:rPr lang="en-GB" b="1" i="0" u="none" strike="noStrike" dirty="0">
                <a:solidFill>
                  <a:srgbClr val="374151"/>
                </a:solidFill>
                <a:effectLst/>
                <a:latin typeface="Söhne"/>
              </a:rPr>
            </a:br>
            <a:r>
              <a:rPr lang="en-GB" b="1" i="0" u="none" strike="noStrike" dirty="0">
                <a:solidFill>
                  <a:srgbClr val="374151"/>
                </a:solidFill>
                <a:effectLst/>
                <a:latin typeface="Söhne"/>
              </a:rPr>
              <a:t>AI for automatic regulation compliance checking</a:t>
            </a:r>
            <a:endParaRPr lang="en-GB" dirty="0"/>
          </a:p>
        </p:txBody>
      </p:sp>
    </p:spTree>
    <p:extLst>
      <p:ext uri="{BB962C8B-B14F-4D97-AF65-F5344CB8AC3E}">
        <p14:creationId xmlns:p14="http://schemas.microsoft.com/office/powerpoint/2010/main" val="35225771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EFA76DF-66AD-2244-54D8-B30B4F35FEAA}"/>
              </a:ext>
            </a:extLst>
          </p:cNvPr>
          <p:cNvSpPr>
            <a:spLocks noGrp="1"/>
          </p:cNvSpPr>
          <p:nvPr>
            <p:ph type="title"/>
          </p:nvPr>
        </p:nvSpPr>
        <p:spPr>
          <a:xfrm>
            <a:off x="838200" y="434795"/>
            <a:ext cx="10515600" cy="397999"/>
          </a:xfrm>
        </p:spPr>
        <p:txBody>
          <a:bodyPr>
            <a:noAutofit/>
          </a:bodyPr>
          <a:lstStyle/>
          <a:p>
            <a:r>
              <a:rPr lang="en-GB" sz="3200" dirty="0"/>
              <a:t>Approach 1:</a:t>
            </a:r>
            <a:r>
              <a:rPr lang="en-GB" sz="3200" b="0" i="0" u="none" strike="noStrike" dirty="0">
                <a:solidFill>
                  <a:srgbClr val="374151"/>
                </a:solidFill>
                <a:effectLst/>
                <a:latin typeface="Söhne"/>
              </a:rPr>
              <a:t> Obligation extraction + obligation mapping</a:t>
            </a:r>
            <a:br>
              <a:rPr lang="en-GB" sz="3200" b="0" i="0" u="none" strike="noStrike" baseline="30000" dirty="0">
                <a:solidFill>
                  <a:srgbClr val="374151"/>
                </a:solidFill>
                <a:effectLst/>
                <a:latin typeface="Söhne"/>
              </a:rPr>
            </a:br>
            <a:r>
              <a:rPr lang="en-GB" sz="3200" b="0" i="0" u="none" strike="noStrike" baseline="30000" dirty="0">
                <a:solidFill>
                  <a:srgbClr val="374151"/>
                </a:solidFill>
                <a:effectLst/>
                <a:latin typeface="Söhne"/>
              </a:rPr>
              <a:t>Python program + Flask Webapp Interface</a:t>
            </a:r>
            <a:endParaRPr lang="en-GB" sz="3200" dirty="0"/>
          </a:p>
        </p:txBody>
      </p:sp>
      <p:pic>
        <p:nvPicPr>
          <p:cNvPr id="6" name="Picture 5">
            <a:extLst>
              <a:ext uri="{FF2B5EF4-FFF2-40B4-BE49-F238E27FC236}">
                <a16:creationId xmlns:a16="http://schemas.microsoft.com/office/drawing/2014/main" id="{553DDD50-F335-5E1B-B8C6-1ADA354895EB}"/>
              </a:ext>
            </a:extLst>
          </p:cNvPr>
          <p:cNvPicPr>
            <a:picLocks noChangeAspect="1"/>
          </p:cNvPicPr>
          <p:nvPr/>
        </p:nvPicPr>
        <p:blipFill>
          <a:blip r:embed="rId2"/>
          <a:stretch>
            <a:fillRect/>
          </a:stretch>
        </p:blipFill>
        <p:spPr>
          <a:xfrm>
            <a:off x="6850464" y="1502366"/>
            <a:ext cx="5341535" cy="4503916"/>
          </a:xfrm>
          <a:prstGeom prst="rect">
            <a:avLst/>
          </a:prstGeom>
        </p:spPr>
      </p:pic>
      <p:pic>
        <p:nvPicPr>
          <p:cNvPr id="7" name="Picture 6">
            <a:extLst>
              <a:ext uri="{FF2B5EF4-FFF2-40B4-BE49-F238E27FC236}">
                <a16:creationId xmlns:a16="http://schemas.microsoft.com/office/drawing/2014/main" id="{AEEA82AD-D93F-3A74-BD61-BC16CEF7904A}"/>
              </a:ext>
            </a:extLst>
          </p:cNvPr>
          <p:cNvPicPr>
            <a:picLocks noChangeAspect="1"/>
          </p:cNvPicPr>
          <p:nvPr/>
        </p:nvPicPr>
        <p:blipFill>
          <a:blip r:embed="rId3"/>
          <a:stretch>
            <a:fillRect/>
          </a:stretch>
        </p:blipFill>
        <p:spPr>
          <a:xfrm>
            <a:off x="0" y="1948681"/>
            <a:ext cx="6850465" cy="3396205"/>
          </a:xfrm>
          <a:prstGeom prst="rect">
            <a:avLst/>
          </a:prstGeom>
        </p:spPr>
      </p:pic>
    </p:spTree>
    <p:extLst>
      <p:ext uri="{BB962C8B-B14F-4D97-AF65-F5344CB8AC3E}">
        <p14:creationId xmlns:p14="http://schemas.microsoft.com/office/powerpoint/2010/main" val="16534965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8128BED-B4FD-ADC7-16BB-87C43C3C7051}"/>
              </a:ext>
            </a:extLst>
          </p:cNvPr>
          <p:cNvSpPr>
            <a:spLocks noGrp="1"/>
          </p:cNvSpPr>
          <p:nvPr>
            <p:ph type="title"/>
          </p:nvPr>
        </p:nvSpPr>
        <p:spPr>
          <a:xfrm>
            <a:off x="838200" y="434795"/>
            <a:ext cx="10515600" cy="397999"/>
          </a:xfrm>
        </p:spPr>
        <p:txBody>
          <a:bodyPr>
            <a:noAutofit/>
          </a:bodyPr>
          <a:lstStyle/>
          <a:p>
            <a:r>
              <a:rPr lang="en-GB" sz="3200" dirty="0"/>
              <a:t>Approach 1:</a:t>
            </a:r>
            <a:r>
              <a:rPr lang="en-GB" sz="3200" b="0" i="0" u="none" strike="noStrike" dirty="0">
                <a:solidFill>
                  <a:srgbClr val="374151"/>
                </a:solidFill>
                <a:effectLst/>
                <a:latin typeface="Söhne"/>
              </a:rPr>
              <a:t> Obligation extraction + mapping</a:t>
            </a:r>
            <a:br>
              <a:rPr lang="en-GB" sz="3200" b="0" i="0" u="none" strike="noStrike" baseline="30000" dirty="0">
                <a:solidFill>
                  <a:srgbClr val="374151"/>
                </a:solidFill>
                <a:effectLst/>
                <a:latin typeface="Söhne"/>
              </a:rPr>
            </a:br>
            <a:r>
              <a:rPr lang="en-GB" sz="3200" b="0" i="0" u="none" strike="noStrike" baseline="30000" dirty="0">
                <a:solidFill>
                  <a:srgbClr val="374151"/>
                </a:solidFill>
                <a:effectLst/>
                <a:latin typeface="Söhne"/>
              </a:rPr>
              <a:t>Obligations extracted and categorised</a:t>
            </a:r>
            <a:endParaRPr lang="en-GB" sz="3200" dirty="0"/>
          </a:p>
        </p:txBody>
      </p:sp>
      <p:pic>
        <p:nvPicPr>
          <p:cNvPr id="5" name="Picture 4">
            <a:extLst>
              <a:ext uri="{FF2B5EF4-FFF2-40B4-BE49-F238E27FC236}">
                <a16:creationId xmlns:a16="http://schemas.microsoft.com/office/drawing/2014/main" id="{4A0E0344-92E6-2BA1-DC16-8B0591BCEF1A}"/>
              </a:ext>
            </a:extLst>
          </p:cNvPr>
          <p:cNvPicPr>
            <a:picLocks noChangeAspect="1"/>
          </p:cNvPicPr>
          <p:nvPr/>
        </p:nvPicPr>
        <p:blipFill>
          <a:blip r:embed="rId2"/>
          <a:stretch>
            <a:fillRect/>
          </a:stretch>
        </p:blipFill>
        <p:spPr>
          <a:xfrm>
            <a:off x="1812471" y="1023258"/>
            <a:ext cx="8567057" cy="5543390"/>
          </a:xfrm>
          <a:prstGeom prst="rect">
            <a:avLst/>
          </a:prstGeom>
        </p:spPr>
      </p:pic>
    </p:spTree>
    <p:extLst>
      <p:ext uri="{BB962C8B-B14F-4D97-AF65-F5344CB8AC3E}">
        <p14:creationId xmlns:p14="http://schemas.microsoft.com/office/powerpoint/2010/main" val="40215855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EFC4DD3-48A2-68FF-B215-71C9093F070B}"/>
              </a:ext>
            </a:extLst>
          </p:cNvPr>
          <p:cNvPicPr>
            <a:picLocks noChangeAspect="1"/>
          </p:cNvPicPr>
          <p:nvPr/>
        </p:nvPicPr>
        <p:blipFill>
          <a:blip r:embed="rId2"/>
          <a:stretch>
            <a:fillRect/>
          </a:stretch>
        </p:blipFill>
        <p:spPr>
          <a:xfrm>
            <a:off x="1085161" y="1398852"/>
            <a:ext cx="10021678" cy="4240637"/>
          </a:xfrm>
          <a:prstGeom prst="rect">
            <a:avLst/>
          </a:prstGeom>
        </p:spPr>
      </p:pic>
      <p:sp>
        <p:nvSpPr>
          <p:cNvPr id="5" name="Title 1">
            <a:extLst>
              <a:ext uri="{FF2B5EF4-FFF2-40B4-BE49-F238E27FC236}">
                <a16:creationId xmlns:a16="http://schemas.microsoft.com/office/drawing/2014/main" id="{A92A00D1-E7C5-1D3C-6F15-6C2BA8E58AEB}"/>
              </a:ext>
            </a:extLst>
          </p:cNvPr>
          <p:cNvSpPr>
            <a:spLocks noGrp="1"/>
          </p:cNvSpPr>
          <p:nvPr>
            <p:ph type="title"/>
          </p:nvPr>
        </p:nvSpPr>
        <p:spPr>
          <a:xfrm>
            <a:off x="838200" y="434795"/>
            <a:ext cx="10515600" cy="397999"/>
          </a:xfrm>
        </p:spPr>
        <p:txBody>
          <a:bodyPr>
            <a:noAutofit/>
          </a:bodyPr>
          <a:lstStyle/>
          <a:p>
            <a:r>
              <a:rPr lang="en-GB" sz="3200" dirty="0"/>
              <a:t>Approach 1:</a:t>
            </a:r>
            <a:r>
              <a:rPr lang="en-GB" sz="3200" b="0" i="0" u="none" strike="noStrike" dirty="0">
                <a:solidFill>
                  <a:srgbClr val="374151"/>
                </a:solidFill>
                <a:effectLst/>
                <a:latin typeface="Söhne"/>
              </a:rPr>
              <a:t> OE + obligation mapping + similarity of O/M</a:t>
            </a:r>
            <a:br>
              <a:rPr lang="en-GB" sz="3200" b="0" i="0" u="none" strike="noStrike" baseline="30000" dirty="0">
                <a:solidFill>
                  <a:srgbClr val="374151"/>
                </a:solidFill>
                <a:effectLst/>
                <a:latin typeface="Söhne"/>
              </a:rPr>
            </a:br>
            <a:r>
              <a:rPr lang="en-GB" sz="3200" b="0" i="0" u="none" strike="noStrike" baseline="30000" dirty="0">
                <a:solidFill>
                  <a:srgbClr val="374151"/>
                </a:solidFill>
                <a:effectLst/>
                <a:latin typeface="Söhne"/>
              </a:rPr>
              <a:t>Obligation mapping on company report</a:t>
            </a:r>
            <a:endParaRPr lang="en-GB" sz="3200" dirty="0"/>
          </a:p>
        </p:txBody>
      </p:sp>
    </p:spTree>
    <p:extLst>
      <p:ext uri="{BB962C8B-B14F-4D97-AF65-F5344CB8AC3E}">
        <p14:creationId xmlns:p14="http://schemas.microsoft.com/office/powerpoint/2010/main" val="21025378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3A773-57EA-8DCD-72E5-743A41FF8AF7}"/>
              </a:ext>
            </a:extLst>
          </p:cNvPr>
          <p:cNvSpPr>
            <a:spLocks noGrp="1"/>
          </p:cNvSpPr>
          <p:nvPr>
            <p:ph type="title"/>
          </p:nvPr>
        </p:nvSpPr>
        <p:spPr/>
        <p:txBody>
          <a:bodyPr/>
          <a:lstStyle/>
          <a:p>
            <a:r>
              <a:rPr lang="en-GB" dirty="0"/>
              <a:t>An evaluation of auto obligation extraction</a:t>
            </a:r>
          </a:p>
        </p:txBody>
      </p:sp>
      <p:pic>
        <p:nvPicPr>
          <p:cNvPr id="6" name="Picture 5">
            <a:extLst>
              <a:ext uri="{FF2B5EF4-FFF2-40B4-BE49-F238E27FC236}">
                <a16:creationId xmlns:a16="http://schemas.microsoft.com/office/drawing/2014/main" id="{8E6F5321-C635-455E-4ACC-2B08E9F536CB}"/>
              </a:ext>
            </a:extLst>
          </p:cNvPr>
          <p:cNvPicPr>
            <a:picLocks noChangeAspect="1"/>
          </p:cNvPicPr>
          <p:nvPr/>
        </p:nvPicPr>
        <p:blipFill>
          <a:blip r:embed="rId2"/>
          <a:stretch>
            <a:fillRect/>
          </a:stretch>
        </p:blipFill>
        <p:spPr>
          <a:xfrm>
            <a:off x="778043" y="1828912"/>
            <a:ext cx="10635913" cy="3625591"/>
          </a:xfrm>
          <a:prstGeom prst="rect">
            <a:avLst/>
          </a:prstGeom>
        </p:spPr>
      </p:pic>
    </p:spTree>
    <p:extLst>
      <p:ext uri="{BB962C8B-B14F-4D97-AF65-F5344CB8AC3E}">
        <p14:creationId xmlns:p14="http://schemas.microsoft.com/office/powerpoint/2010/main" val="40859271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56336-A3A2-4A17-A3F2-256C831E3D4D}"/>
              </a:ext>
            </a:extLst>
          </p:cNvPr>
          <p:cNvSpPr>
            <a:spLocks noGrp="1"/>
          </p:cNvSpPr>
          <p:nvPr>
            <p:ph type="title"/>
          </p:nvPr>
        </p:nvSpPr>
        <p:spPr>
          <a:xfrm>
            <a:off x="838200" y="112574"/>
            <a:ext cx="10515600" cy="397999"/>
          </a:xfrm>
        </p:spPr>
        <p:txBody>
          <a:bodyPr>
            <a:noAutofit/>
          </a:bodyPr>
          <a:lstStyle/>
          <a:p>
            <a:r>
              <a:rPr lang="en-GB" sz="3200" dirty="0"/>
              <a:t>Approach 2:</a:t>
            </a:r>
            <a:r>
              <a:rPr lang="en-GB" sz="3200" b="0" i="0" u="none" strike="noStrike" dirty="0">
                <a:solidFill>
                  <a:srgbClr val="374151"/>
                </a:solidFill>
                <a:effectLst/>
                <a:latin typeface="Söhne"/>
              </a:rPr>
              <a:t> Obligation extraction + Question answering</a:t>
            </a:r>
            <a:endParaRPr lang="en-GB" sz="3200" dirty="0"/>
          </a:p>
        </p:txBody>
      </p:sp>
      <p:pic>
        <p:nvPicPr>
          <p:cNvPr id="4" name="Picture 3">
            <a:extLst>
              <a:ext uri="{FF2B5EF4-FFF2-40B4-BE49-F238E27FC236}">
                <a16:creationId xmlns:a16="http://schemas.microsoft.com/office/drawing/2014/main" id="{AEDE8E2B-FA82-DA09-DE72-C9FA78E273FD}"/>
              </a:ext>
            </a:extLst>
          </p:cNvPr>
          <p:cNvPicPr>
            <a:picLocks noChangeAspect="1"/>
          </p:cNvPicPr>
          <p:nvPr/>
        </p:nvPicPr>
        <p:blipFill>
          <a:blip r:embed="rId2"/>
          <a:stretch>
            <a:fillRect/>
          </a:stretch>
        </p:blipFill>
        <p:spPr>
          <a:xfrm>
            <a:off x="838200" y="756523"/>
            <a:ext cx="8730369" cy="5988903"/>
          </a:xfrm>
          <a:prstGeom prst="rect">
            <a:avLst/>
          </a:prstGeom>
        </p:spPr>
      </p:pic>
    </p:spTree>
    <p:extLst>
      <p:ext uri="{BB962C8B-B14F-4D97-AF65-F5344CB8AC3E}">
        <p14:creationId xmlns:p14="http://schemas.microsoft.com/office/powerpoint/2010/main" val="2067714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7">
            <a:extLst>
              <a:ext uri="{FF2B5EF4-FFF2-40B4-BE49-F238E27FC236}">
                <a16:creationId xmlns:a16="http://schemas.microsoft.com/office/drawing/2014/main" id="{F906A290-1FA3-AC64-E16D-97A185FCEC9F}"/>
              </a:ext>
            </a:extLst>
          </p:cNvPr>
          <p:cNvPicPr>
            <a:picLocks noChangeAspect="1"/>
          </p:cNvPicPr>
          <p:nvPr/>
        </p:nvPicPr>
        <p:blipFill>
          <a:blip r:embed="rId2"/>
          <a:stretch>
            <a:fillRect/>
          </a:stretch>
        </p:blipFill>
        <p:spPr>
          <a:xfrm>
            <a:off x="1021203" y="1104660"/>
            <a:ext cx="7931411" cy="5531501"/>
          </a:xfrm>
          <a:prstGeom prst="rect">
            <a:avLst/>
          </a:prstGeom>
        </p:spPr>
      </p:pic>
      <p:sp>
        <p:nvSpPr>
          <p:cNvPr id="2" name="Title 1">
            <a:extLst>
              <a:ext uri="{FF2B5EF4-FFF2-40B4-BE49-F238E27FC236}">
                <a16:creationId xmlns:a16="http://schemas.microsoft.com/office/drawing/2014/main" id="{43E52438-27AF-84E7-13D7-274C337CCDB7}"/>
              </a:ext>
            </a:extLst>
          </p:cNvPr>
          <p:cNvSpPr txBox="1">
            <a:spLocks/>
          </p:cNvSpPr>
          <p:nvPr/>
        </p:nvSpPr>
        <p:spPr>
          <a:xfrm>
            <a:off x="838200" y="112574"/>
            <a:ext cx="10515600" cy="3979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200" dirty="0"/>
              <a:t>Approach 2:</a:t>
            </a:r>
            <a:r>
              <a:rPr lang="en-GB" sz="3200" dirty="0">
                <a:solidFill>
                  <a:srgbClr val="374151"/>
                </a:solidFill>
                <a:latin typeface="Söhne"/>
              </a:rPr>
              <a:t> Obligation extraction + Question answering (C)</a:t>
            </a:r>
            <a:endParaRPr lang="en-GB" sz="3200" dirty="0"/>
          </a:p>
        </p:txBody>
      </p:sp>
    </p:spTree>
    <p:extLst>
      <p:ext uri="{BB962C8B-B14F-4D97-AF65-F5344CB8AC3E}">
        <p14:creationId xmlns:p14="http://schemas.microsoft.com/office/powerpoint/2010/main" val="15340856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5CE4CC4-7DC4-D7F9-35E0-4A56E85ADB03}"/>
              </a:ext>
            </a:extLst>
          </p:cNvPr>
          <p:cNvGrpSpPr/>
          <p:nvPr/>
        </p:nvGrpSpPr>
        <p:grpSpPr>
          <a:xfrm>
            <a:off x="0" y="0"/>
            <a:ext cx="12192530" cy="6858000"/>
            <a:chOff x="0" y="0"/>
            <a:chExt cx="12192530" cy="6858000"/>
          </a:xfrm>
        </p:grpSpPr>
        <p:pic>
          <p:nvPicPr>
            <p:cNvPr id="6" name="Picture 5" descr="A person walking in front of a building&#10;&#10;Description automatically generated">
              <a:extLst>
                <a:ext uri="{FF2B5EF4-FFF2-40B4-BE49-F238E27FC236}">
                  <a16:creationId xmlns:a16="http://schemas.microsoft.com/office/drawing/2014/main" id="{14E90F0A-F712-D695-45FC-B46C2E290136}"/>
                </a:ext>
              </a:extLst>
            </p:cNvPr>
            <p:cNvPicPr>
              <a:picLocks noChangeAspect="1"/>
            </p:cNvPicPr>
            <p:nvPr/>
          </p:nvPicPr>
          <p:blipFill rotWithShape="1">
            <a:blip r:embed="rId2">
              <a:alphaModFix amt="85000"/>
              <a:extLst>
                <a:ext uri="{BEBA8EAE-BF5A-486C-A8C5-ECC9F3942E4B}">
                  <a14:imgProps xmlns:a14="http://schemas.microsoft.com/office/drawing/2010/main">
                    <a14:imgLayer r:embed="rId3">
                      <a14:imgEffect>
                        <a14:colorTemperature colorTemp="11200"/>
                      </a14:imgEffect>
                      <a14:imgEffect>
                        <a14:saturation sat="0"/>
                      </a14:imgEffect>
                    </a14:imgLayer>
                  </a14:imgProps>
                </a:ext>
              </a:extLst>
            </a:blip>
            <a:srcRect r="15770" b="1039"/>
            <a:stretch/>
          </p:blipFill>
          <p:spPr>
            <a:xfrm>
              <a:off x="0" y="0"/>
              <a:ext cx="12192530" cy="6858000"/>
            </a:xfrm>
            <a:prstGeom prst="rect">
              <a:avLst/>
            </a:prstGeom>
            <a:noFill/>
          </p:spPr>
        </p:pic>
        <p:sp>
          <p:nvSpPr>
            <p:cNvPr id="10" name="Rectangle 9">
              <a:extLst>
                <a:ext uri="{FF2B5EF4-FFF2-40B4-BE49-F238E27FC236}">
                  <a16:creationId xmlns:a16="http://schemas.microsoft.com/office/drawing/2014/main" id="{2B2399F8-20C5-09AE-EDBF-5B20F1379AF1}"/>
                </a:ext>
              </a:extLst>
            </p:cNvPr>
            <p:cNvSpPr/>
            <p:nvPr/>
          </p:nvSpPr>
          <p:spPr>
            <a:xfrm>
              <a:off x="0" y="0"/>
              <a:ext cx="12192000" cy="6858000"/>
            </a:xfrm>
            <a:prstGeom prst="rect">
              <a:avLst/>
            </a:prstGeom>
            <a:solidFill>
              <a:schemeClr val="tx1">
                <a:alpha val="76236"/>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ounded Rectangle 1">
              <a:extLst>
                <a:ext uri="{FF2B5EF4-FFF2-40B4-BE49-F238E27FC236}">
                  <a16:creationId xmlns:a16="http://schemas.microsoft.com/office/drawing/2014/main" id="{AE676A8E-F3C3-4718-15B7-FFE4321EB454}"/>
                </a:ext>
              </a:extLst>
            </p:cNvPr>
            <p:cNvSpPr/>
            <p:nvPr/>
          </p:nvSpPr>
          <p:spPr>
            <a:xfrm>
              <a:off x="577044" y="5266129"/>
              <a:ext cx="4637681" cy="1054405"/>
            </a:xfrm>
            <a:prstGeom prst="roundRect">
              <a:avLst/>
            </a:prstGeom>
            <a:no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13" name="Picture 12">
            <a:extLst>
              <a:ext uri="{FF2B5EF4-FFF2-40B4-BE49-F238E27FC236}">
                <a16:creationId xmlns:a16="http://schemas.microsoft.com/office/drawing/2014/main" id="{C84EF02A-72A9-7CD0-2E81-6B24EF330B1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88654" y="675461"/>
            <a:ext cx="1830322" cy="704889"/>
          </a:xfrm>
          <a:prstGeom prst="rect">
            <a:avLst/>
          </a:prstGeom>
        </p:spPr>
      </p:pic>
      <p:sp>
        <p:nvSpPr>
          <p:cNvPr id="14" name="TextBox 13">
            <a:extLst>
              <a:ext uri="{FF2B5EF4-FFF2-40B4-BE49-F238E27FC236}">
                <a16:creationId xmlns:a16="http://schemas.microsoft.com/office/drawing/2014/main" id="{1FA8D5BA-0BAE-8515-C548-399B61A3739A}"/>
              </a:ext>
            </a:extLst>
          </p:cNvPr>
          <p:cNvSpPr txBox="1"/>
          <p:nvPr/>
        </p:nvSpPr>
        <p:spPr>
          <a:xfrm>
            <a:off x="681363" y="5135849"/>
            <a:ext cx="3629324" cy="646331"/>
          </a:xfrm>
          <a:prstGeom prst="rect">
            <a:avLst/>
          </a:prstGeom>
          <a:noFill/>
        </p:spPr>
        <p:txBody>
          <a:bodyPr wrap="square" rtlCol="0">
            <a:spAutoFit/>
          </a:bodyPr>
          <a:lstStyle/>
          <a:p>
            <a:r>
              <a:rPr lang="en-US" b="1" dirty="0">
                <a:solidFill>
                  <a:schemeClr val="bg1"/>
                </a:solidFill>
                <a:latin typeface="Arial" panose="020B0604020202020204" pitchFamily="34" charset="0"/>
                <a:ea typeface="Helvetica Neue" panose="02000503000000020004" pitchFamily="2" charset="0"/>
                <a:cs typeface="Arial" panose="020B0604020202020204" pitchFamily="34" charset="0"/>
              </a:rPr>
              <a:t>Name: Hui Wang</a:t>
            </a:r>
          </a:p>
          <a:p>
            <a:r>
              <a:rPr lang="en-US" dirty="0">
                <a:solidFill>
                  <a:schemeClr val="bg1"/>
                </a:solidFill>
                <a:latin typeface="Arial" panose="020B0604020202020204" pitchFamily="34" charset="0"/>
                <a:ea typeface="Helvetica Neue" panose="02000503000000020004" pitchFamily="2" charset="0"/>
                <a:cs typeface="Arial" panose="020B0604020202020204" pitchFamily="34" charset="0"/>
              </a:rPr>
              <a:t>Email: </a:t>
            </a:r>
            <a:r>
              <a:rPr lang="en-US" dirty="0" err="1">
                <a:solidFill>
                  <a:schemeClr val="bg1"/>
                </a:solidFill>
                <a:latin typeface="Arial" panose="020B0604020202020204" pitchFamily="34" charset="0"/>
                <a:ea typeface="Helvetica Neue" panose="02000503000000020004" pitchFamily="2" charset="0"/>
                <a:cs typeface="Arial" panose="020B0604020202020204" pitchFamily="34" charset="0"/>
              </a:rPr>
              <a:t>h.wang@qub.ac.uk</a:t>
            </a:r>
            <a:endParaRPr lang="en-US" dirty="0">
              <a:solidFill>
                <a:schemeClr val="bg1"/>
              </a:solidFill>
              <a:latin typeface="Arial" panose="020B0604020202020204" pitchFamily="34" charset="0"/>
              <a:ea typeface="Helvetica Neue" panose="02000503000000020004" pitchFamily="2" charset="0"/>
              <a:cs typeface="Arial" panose="020B0604020202020204" pitchFamily="34" charset="0"/>
            </a:endParaRPr>
          </a:p>
        </p:txBody>
      </p:sp>
      <p:pic>
        <p:nvPicPr>
          <p:cNvPr id="17" name="Picture 16" descr="A black background with white letters&#10;&#10;Description automatically generated with low confidence">
            <a:extLst>
              <a:ext uri="{FF2B5EF4-FFF2-40B4-BE49-F238E27FC236}">
                <a16:creationId xmlns:a16="http://schemas.microsoft.com/office/drawing/2014/main" id="{11AA93AA-A4B5-6F03-65CB-383BB5784EF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9025" y="3909414"/>
            <a:ext cx="4965700" cy="1435100"/>
          </a:xfrm>
          <a:prstGeom prst="rect">
            <a:avLst/>
          </a:prstGeom>
        </p:spPr>
      </p:pic>
    </p:spTree>
    <p:extLst>
      <p:ext uri="{BB962C8B-B14F-4D97-AF65-F5344CB8AC3E}">
        <p14:creationId xmlns:p14="http://schemas.microsoft.com/office/powerpoint/2010/main" val="2635913105"/>
      </p:ext>
    </p:extLst>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F601CF2-8D28-1405-2D48-0C4EF661C1A0}"/>
              </a:ext>
            </a:extLst>
          </p:cNvPr>
          <p:cNvGrpSpPr/>
          <p:nvPr/>
        </p:nvGrpSpPr>
        <p:grpSpPr>
          <a:xfrm>
            <a:off x="0" y="0"/>
            <a:ext cx="12192000" cy="6858000"/>
            <a:chOff x="0" y="0"/>
            <a:chExt cx="12192000" cy="6858000"/>
          </a:xfrm>
        </p:grpSpPr>
        <p:pic>
          <p:nvPicPr>
            <p:cNvPr id="24" name="Picture 23" descr="A multicolored building with glass walls&#10;&#10;Description automatically generated">
              <a:extLst>
                <a:ext uri="{FF2B5EF4-FFF2-40B4-BE49-F238E27FC236}">
                  <a16:creationId xmlns:a16="http://schemas.microsoft.com/office/drawing/2014/main" id="{2F00618C-84AD-1001-4CCB-ECCB56CDBE1C}"/>
                </a:ext>
              </a:extLst>
            </p:cNvPr>
            <p:cNvPicPr>
              <a:picLocks noChangeAspect="1"/>
            </p:cNvPicPr>
            <p:nvPr/>
          </p:nvPicPr>
          <p:blipFill rotWithShape="1">
            <a:blip r:embed="rId3">
              <a:extLst>
                <a:ext uri="{BEBA8EAE-BF5A-486C-A8C5-ECC9F3942E4B}">
                  <a14:imgProps xmlns:a14="http://schemas.microsoft.com/office/drawing/2010/main">
                    <a14:imgLayer r:embed="rId4">
                      <a14:imgEffect>
                        <a14:colorTemperature colorTemp="11200"/>
                      </a14:imgEffect>
                      <a14:imgEffect>
                        <a14:saturation sat="0"/>
                      </a14:imgEffect>
                    </a14:imgLayer>
                  </a14:imgProps>
                </a:ext>
              </a:extLst>
            </a:blip>
            <a:srcRect l="14889"/>
            <a:stretch/>
          </p:blipFill>
          <p:spPr>
            <a:xfrm>
              <a:off x="0" y="0"/>
              <a:ext cx="12192000" cy="6858000"/>
            </a:xfrm>
            <a:prstGeom prst="rect">
              <a:avLst/>
            </a:prstGeom>
          </p:spPr>
        </p:pic>
        <p:sp>
          <p:nvSpPr>
            <p:cNvPr id="10" name="Rectangle 9">
              <a:extLst>
                <a:ext uri="{FF2B5EF4-FFF2-40B4-BE49-F238E27FC236}">
                  <a16:creationId xmlns:a16="http://schemas.microsoft.com/office/drawing/2014/main" id="{2B2399F8-20C5-09AE-EDBF-5B20F1379AF1}"/>
                </a:ext>
              </a:extLst>
            </p:cNvPr>
            <p:cNvSpPr/>
            <p:nvPr/>
          </p:nvSpPr>
          <p:spPr>
            <a:xfrm>
              <a:off x="0" y="0"/>
              <a:ext cx="12192000" cy="6858000"/>
            </a:xfrm>
            <a:prstGeom prst="rect">
              <a:avLst/>
            </a:prstGeom>
            <a:solidFill>
              <a:schemeClr val="tx1">
                <a:alpha val="76236"/>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ounded Rectangle 1">
              <a:extLst>
                <a:ext uri="{FF2B5EF4-FFF2-40B4-BE49-F238E27FC236}">
                  <a16:creationId xmlns:a16="http://schemas.microsoft.com/office/drawing/2014/main" id="{AE676A8E-F3C3-4718-15B7-FFE4321EB454}"/>
                </a:ext>
              </a:extLst>
            </p:cNvPr>
            <p:cNvSpPr/>
            <p:nvPr/>
          </p:nvSpPr>
          <p:spPr>
            <a:xfrm>
              <a:off x="989632" y="5569505"/>
              <a:ext cx="4637681" cy="1054405"/>
            </a:xfrm>
            <a:prstGeom prst="roundRect">
              <a:avLst/>
            </a:prstGeom>
            <a:no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26" name="Picture 25">
            <a:extLst>
              <a:ext uri="{FF2B5EF4-FFF2-40B4-BE49-F238E27FC236}">
                <a16:creationId xmlns:a16="http://schemas.microsoft.com/office/drawing/2014/main" id="{97D699CD-348B-BF4F-257A-3B4CA2A1CE8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04802" y="6063136"/>
            <a:ext cx="1722326" cy="663298"/>
          </a:xfrm>
          <a:prstGeom prst="rect">
            <a:avLst/>
          </a:prstGeom>
        </p:spPr>
      </p:pic>
      <p:sp>
        <p:nvSpPr>
          <p:cNvPr id="27" name="TextBox 26">
            <a:extLst>
              <a:ext uri="{FF2B5EF4-FFF2-40B4-BE49-F238E27FC236}">
                <a16:creationId xmlns:a16="http://schemas.microsoft.com/office/drawing/2014/main" id="{C46C97CF-4CBA-54DA-88B9-0B2504BBEE4C}"/>
              </a:ext>
            </a:extLst>
          </p:cNvPr>
          <p:cNvSpPr txBox="1"/>
          <p:nvPr/>
        </p:nvSpPr>
        <p:spPr>
          <a:xfrm>
            <a:off x="412588" y="6281024"/>
            <a:ext cx="5243930" cy="276999"/>
          </a:xfrm>
          <a:prstGeom prst="rect">
            <a:avLst/>
          </a:prstGeom>
          <a:noFill/>
        </p:spPr>
        <p:txBody>
          <a:bodyPr wrap="square" lIns="91440" tIns="45720" rIns="91440" bIns="45720" rtlCol="0" anchor="t">
            <a:spAutoFit/>
          </a:bodyPr>
          <a:lstStyle/>
          <a:p>
            <a:r>
              <a:rPr lang="en-GB" sz="1200" b="1" cap="all" dirty="0">
                <a:solidFill>
                  <a:schemeClr val="bg1"/>
                </a:solidFill>
                <a:latin typeface="Arial" panose="020B0604020202020204" pitchFamily="34" charset="0"/>
                <a:cs typeface="Arial" panose="020B0604020202020204" pitchFamily="34" charset="0"/>
              </a:rPr>
              <a:t>Slide </a:t>
            </a:r>
            <a:fld id="{04884E07-64FC-6149-AE25-48EBA21D7F7E}" type="slidenum">
              <a:rPr lang="en-GB" sz="1200" b="1" cap="all" smtClean="0">
                <a:solidFill>
                  <a:schemeClr val="bg1"/>
                </a:solidFill>
                <a:latin typeface="Arial" panose="020B0604020202020204" pitchFamily="34" charset="0"/>
                <a:cs typeface="Arial" panose="020B0604020202020204" pitchFamily="34" charset="0"/>
              </a:rPr>
              <a:pPr/>
              <a:t>3</a:t>
            </a:fld>
            <a:r>
              <a:rPr lang="en-GB" sz="1200" b="1" cap="all" dirty="0">
                <a:solidFill>
                  <a:schemeClr val="bg1"/>
                </a:solidFill>
                <a:latin typeface="Arial" panose="020B0604020202020204" pitchFamily="34" charset="0"/>
                <a:cs typeface="Arial" panose="020B0604020202020204" pitchFamily="34" charset="0"/>
              </a:rPr>
              <a:t> | </a:t>
            </a:r>
            <a:r>
              <a:rPr lang="en-GB" sz="1200" cap="all" dirty="0">
                <a:solidFill>
                  <a:schemeClr val="bg1"/>
                </a:solidFill>
                <a:latin typeface="Arial" panose="020B0604020202020204" pitchFamily="34" charset="0"/>
                <a:cs typeface="Arial" panose="020B0604020202020204" pitchFamily="34" charset="0"/>
              </a:rPr>
              <a:t>DATE : 23 Nov 2023</a:t>
            </a:r>
          </a:p>
        </p:txBody>
      </p:sp>
      <p:sp>
        <p:nvSpPr>
          <p:cNvPr id="3" name="文本框 2">
            <a:extLst>
              <a:ext uri="{FF2B5EF4-FFF2-40B4-BE49-F238E27FC236}">
                <a16:creationId xmlns:a16="http://schemas.microsoft.com/office/drawing/2014/main" id="{26396B69-2ABC-EE82-2AF8-9AC5DD53C296}"/>
              </a:ext>
            </a:extLst>
          </p:cNvPr>
          <p:cNvSpPr txBox="1"/>
          <p:nvPr/>
        </p:nvSpPr>
        <p:spPr>
          <a:xfrm>
            <a:off x="6214819" y="2780528"/>
            <a:ext cx="5977181" cy="1478418"/>
          </a:xfrm>
          <a:prstGeom prst="rect">
            <a:avLst/>
          </a:prstGeom>
          <a:noFill/>
        </p:spPr>
        <p:txBody>
          <a:bodyPr wrap="square" rtlCol="0">
            <a:spAutoFit/>
          </a:bodyPr>
          <a:lstStyle/>
          <a:p>
            <a:r>
              <a:rPr kumimoji="1" lang="en-US" altLang="zh-CN" sz="4800" b="1" dirty="0">
                <a:solidFill>
                  <a:schemeClr val="bg1"/>
                </a:solidFill>
                <a:latin typeface="Arial" panose="020B0604020202020204" pitchFamily="34" charset="0"/>
                <a:cs typeface="Arial" panose="020B0604020202020204" pitchFamily="34" charset="0"/>
              </a:rPr>
              <a:t>Part 1</a:t>
            </a:r>
          </a:p>
          <a:p>
            <a:pPr>
              <a:lnSpc>
                <a:spcPct val="150000"/>
              </a:lnSpc>
            </a:pPr>
            <a:r>
              <a:rPr kumimoji="1" lang="en-US" altLang="zh-CN" sz="3200" b="1" dirty="0">
                <a:solidFill>
                  <a:schemeClr val="bg1"/>
                </a:solidFill>
                <a:latin typeface="Arial" panose="020B0604020202020204" pitchFamily="34" charset="0"/>
                <a:cs typeface="Arial" panose="020B0604020202020204" pitchFamily="34" charset="0"/>
              </a:rPr>
              <a:t>Traditional Compliance Audit</a:t>
            </a:r>
          </a:p>
        </p:txBody>
      </p:sp>
    </p:spTree>
    <p:extLst>
      <p:ext uri="{BB962C8B-B14F-4D97-AF65-F5344CB8AC3E}">
        <p14:creationId xmlns:p14="http://schemas.microsoft.com/office/powerpoint/2010/main" val="3938039923"/>
      </p:ext>
    </p:extLst>
  </p:cSld>
  <p:clrMapOvr>
    <a:masterClrMapping/>
  </p:clrMapOvr>
  <p:transition spd="slow">
    <p:fade/>
  </p:transition>
  <p:extLst>
    <p:ext uri="{6950BFC3-D8DA-4A85-94F7-54DA5524770B}">
      <p188:commentRel xmlns:p188="http://schemas.microsoft.com/office/powerpoint/2018/8/main" r:id="rId2"/>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9EFF1768-9594-8A6B-7951-4ABD60B1FEAB}"/>
              </a:ext>
            </a:extLst>
          </p:cNvPr>
          <p:cNvSpPr txBox="1"/>
          <p:nvPr/>
        </p:nvSpPr>
        <p:spPr>
          <a:xfrm>
            <a:off x="412589" y="395207"/>
            <a:ext cx="9645808" cy="615553"/>
          </a:xfrm>
          <a:prstGeom prst="rect">
            <a:avLst/>
          </a:prstGeom>
          <a:noFill/>
        </p:spPr>
        <p:txBody>
          <a:bodyPr wrap="square" rtlCol="0">
            <a:spAutoFit/>
          </a:bodyPr>
          <a:lstStyle/>
          <a:p>
            <a:pPr>
              <a:spcAft>
                <a:spcPts val="400"/>
              </a:spcAft>
            </a:pPr>
            <a:r>
              <a:rPr lang="en-US" sz="3400" b="1" cap="all" dirty="0">
                <a:solidFill>
                  <a:srgbClr val="D6000D"/>
                </a:solidFill>
                <a:latin typeface="Arial" panose="020B0604020202020204" pitchFamily="34" charset="0"/>
                <a:cs typeface="Arial" panose="020B0604020202020204" pitchFamily="34" charset="0"/>
              </a:rPr>
              <a:t>What is Compliance audit?</a:t>
            </a:r>
          </a:p>
        </p:txBody>
      </p:sp>
      <p:sp>
        <p:nvSpPr>
          <p:cNvPr id="3" name="TextBox 2">
            <a:extLst>
              <a:ext uri="{FF2B5EF4-FFF2-40B4-BE49-F238E27FC236}">
                <a16:creationId xmlns:a16="http://schemas.microsoft.com/office/drawing/2014/main" id="{934B5174-D101-9BFA-4470-DAC9D981202F}"/>
              </a:ext>
            </a:extLst>
          </p:cNvPr>
          <p:cNvSpPr txBox="1"/>
          <p:nvPr/>
        </p:nvSpPr>
        <p:spPr>
          <a:xfrm>
            <a:off x="412588" y="6281024"/>
            <a:ext cx="5243930" cy="276999"/>
          </a:xfrm>
          <a:prstGeom prst="rect">
            <a:avLst/>
          </a:prstGeom>
          <a:noFill/>
        </p:spPr>
        <p:txBody>
          <a:bodyPr wrap="square" lIns="91440" tIns="45720" rIns="91440" bIns="45720" rtlCol="0" anchor="t">
            <a:spAutoFit/>
          </a:bodyPr>
          <a:lstStyle/>
          <a:p>
            <a:r>
              <a:rPr lang="en-GB" sz="1200" b="1" cap="all" dirty="0">
                <a:solidFill>
                  <a:srgbClr val="D6000D"/>
                </a:solidFill>
                <a:latin typeface="Arial" panose="020B0604020202020204" pitchFamily="34" charset="0"/>
                <a:cs typeface="Arial" panose="020B0604020202020204" pitchFamily="34" charset="0"/>
              </a:rPr>
              <a:t>Slide </a:t>
            </a:r>
            <a:fld id="{04884E07-64FC-6149-AE25-48EBA21D7F7E}" type="slidenum">
              <a:rPr lang="en-GB" sz="1200" b="1" cap="all" smtClean="0">
                <a:solidFill>
                  <a:srgbClr val="D6000D"/>
                </a:solidFill>
                <a:latin typeface="Arial" panose="020B0604020202020204" pitchFamily="34" charset="0"/>
                <a:cs typeface="Arial" panose="020B0604020202020204" pitchFamily="34" charset="0"/>
              </a:rPr>
              <a:pPr/>
              <a:t>4</a:t>
            </a:fld>
            <a:r>
              <a:rPr lang="en-GB" sz="1200" b="1" cap="all" dirty="0">
                <a:solidFill>
                  <a:srgbClr val="D6000D"/>
                </a:solidFill>
                <a:latin typeface="Arial" panose="020B0604020202020204" pitchFamily="34" charset="0"/>
                <a:cs typeface="Arial" panose="020B0604020202020204" pitchFamily="34" charset="0"/>
              </a:rPr>
              <a:t> | </a:t>
            </a:r>
            <a:r>
              <a:rPr lang="en-GB" sz="1200" cap="all" dirty="0">
                <a:solidFill>
                  <a:srgbClr val="D6000D"/>
                </a:solidFill>
                <a:latin typeface="Arial" panose="020B0604020202020204" pitchFamily="34" charset="0"/>
                <a:cs typeface="Arial" panose="020B0604020202020204" pitchFamily="34" charset="0"/>
              </a:rPr>
              <a:t>DATE : 23 Nov 2023</a:t>
            </a:r>
          </a:p>
        </p:txBody>
      </p:sp>
      <p:sp>
        <p:nvSpPr>
          <p:cNvPr id="8" name="文本框 7">
            <a:extLst>
              <a:ext uri="{FF2B5EF4-FFF2-40B4-BE49-F238E27FC236}">
                <a16:creationId xmlns:a16="http://schemas.microsoft.com/office/drawing/2014/main" id="{4372E51A-6A2E-0D76-D538-009B206BC2A9}"/>
              </a:ext>
            </a:extLst>
          </p:cNvPr>
          <p:cNvSpPr txBox="1"/>
          <p:nvPr/>
        </p:nvSpPr>
        <p:spPr>
          <a:xfrm>
            <a:off x="188427" y="1113040"/>
            <a:ext cx="8612673" cy="4455835"/>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kumimoji="1" lang="en-US" altLang="zh-CN" sz="2400" dirty="0">
                <a:solidFill>
                  <a:srgbClr val="4A4A4A"/>
                </a:solidFill>
                <a:latin typeface="Arial" panose="020B0604020202020204" pitchFamily="34" charset="0"/>
                <a:cs typeface="Arial" panose="020B0604020202020204" pitchFamily="34" charset="0"/>
              </a:rPr>
              <a:t>A systematic and independent examination of an </a:t>
            </a:r>
            <a:r>
              <a:rPr kumimoji="1" lang="en-US" altLang="zh-CN" sz="2400" dirty="0" err="1">
                <a:solidFill>
                  <a:srgbClr val="4A4A4A"/>
                </a:solidFill>
                <a:latin typeface="Arial" panose="020B0604020202020204" pitchFamily="34" charset="0"/>
                <a:cs typeface="Arial" panose="020B0604020202020204" pitchFamily="34" charset="0"/>
              </a:rPr>
              <a:t>organisation’s</a:t>
            </a:r>
            <a:r>
              <a:rPr kumimoji="1" lang="en-US" altLang="zh-CN" sz="2400" dirty="0">
                <a:solidFill>
                  <a:srgbClr val="4A4A4A"/>
                </a:solidFill>
                <a:latin typeface="Arial" panose="020B0604020202020204" pitchFamily="34" charset="0"/>
                <a:cs typeface="Arial" panose="020B0604020202020204" pitchFamily="34" charset="0"/>
              </a:rPr>
              <a:t> operations including processes and controls to determine whether they align with (1) applicable laws, regulations, industry standards, and other statutory requirements (2) internal policies and codes of conduct.</a:t>
            </a:r>
          </a:p>
          <a:p>
            <a:pPr marL="914400" lvl="1" indent="-457200">
              <a:lnSpc>
                <a:spcPct val="150000"/>
              </a:lnSpc>
              <a:buFont typeface="Arial" panose="020B0604020202020204" pitchFamily="34" charset="0"/>
              <a:buChar char="•"/>
            </a:pPr>
            <a:r>
              <a:rPr kumimoji="1" lang="en-US" altLang="zh-CN" sz="2400" dirty="0">
                <a:solidFill>
                  <a:srgbClr val="4A4A4A"/>
                </a:solidFill>
                <a:latin typeface="Arial" panose="020B0604020202020204" pitchFamily="34" charset="0"/>
                <a:cs typeface="Arial" panose="020B0604020202020204" pitchFamily="34" charset="0"/>
              </a:rPr>
              <a:t>Review of an </a:t>
            </a:r>
            <a:r>
              <a:rPr kumimoji="1" lang="en-US" altLang="zh-CN" sz="2400" dirty="0" err="1">
                <a:solidFill>
                  <a:srgbClr val="4A4A4A"/>
                </a:solidFill>
                <a:latin typeface="Arial" panose="020B0604020202020204" pitchFamily="34" charset="0"/>
                <a:cs typeface="Arial" panose="020B0604020202020204" pitchFamily="34" charset="0"/>
              </a:rPr>
              <a:t>organisation’s</a:t>
            </a:r>
            <a:r>
              <a:rPr kumimoji="1" lang="en-US" altLang="zh-CN" sz="2400" dirty="0">
                <a:solidFill>
                  <a:srgbClr val="4A4A4A"/>
                </a:solidFill>
                <a:latin typeface="Arial" panose="020B0604020202020204" pitchFamily="34" charset="0"/>
                <a:cs typeface="Arial" panose="020B0604020202020204" pitchFamily="34" charset="0"/>
              </a:rPr>
              <a:t> compliance report.</a:t>
            </a:r>
          </a:p>
          <a:p>
            <a:pPr marL="914400" lvl="1" indent="-457200">
              <a:lnSpc>
                <a:spcPct val="150000"/>
              </a:lnSpc>
              <a:buFont typeface="Arial" panose="020B0604020202020204" pitchFamily="34" charset="0"/>
              <a:buChar char="•"/>
            </a:pPr>
            <a:r>
              <a:rPr kumimoji="1" lang="en-US" altLang="zh-CN" sz="2400" dirty="0">
                <a:solidFill>
                  <a:srgbClr val="4A4A4A"/>
                </a:solidFill>
                <a:latin typeface="Arial" panose="020B0604020202020204" pitchFamily="34" charset="0"/>
                <a:cs typeface="Arial" panose="020B0604020202020204" pitchFamily="34" charset="0"/>
              </a:rPr>
              <a:t>Interview of key individuals re awareness of their obligations in context of all compliance requirements.</a:t>
            </a:r>
          </a:p>
        </p:txBody>
      </p:sp>
      <p:pic>
        <p:nvPicPr>
          <p:cNvPr id="5" name="Picture 4">
            <a:extLst>
              <a:ext uri="{FF2B5EF4-FFF2-40B4-BE49-F238E27FC236}">
                <a16:creationId xmlns:a16="http://schemas.microsoft.com/office/drawing/2014/main" id="{32CAEB01-E505-4C31-51CF-AD20F156E798}"/>
              </a:ext>
            </a:extLst>
          </p:cNvPr>
          <p:cNvPicPr>
            <a:picLocks noChangeAspect="1"/>
          </p:cNvPicPr>
          <p:nvPr/>
        </p:nvPicPr>
        <p:blipFill>
          <a:blip r:embed="rId4"/>
          <a:stretch>
            <a:fillRect/>
          </a:stretch>
        </p:blipFill>
        <p:spPr>
          <a:xfrm>
            <a:off x="9372601" y="419100"/>
            <a:ext cx="2426254" cy="2949051"/>
          </a:xfrm>
          <a:prstGeom prst="rect">
            <a:avLst/>
          </a:prstGeom>
        </p:spPr>
      </p:pic>
      <p:pic>
        <p:nvPicPr>
          <p:cNvPr id="7" name="Picture 6">
            <a:extLst>
              <a:ext uri="{FF2B5EF4-FFF2-40B4-BE49-F238E27FC236}">
                <a16:creationId xmlns:a16="http://schemas.microsoft.com/office/drawing/2014/main" id="{725B1783-4705-B05E-B6BD-698092E7F6AB}"/>
              </a:ext>
            </a:extLst>
          </p:cNvPr>
          <p:cNvPicPr>
            <a:picLocks noChangeAspect="1"/>
          </p:cNvPicPr>
          <p:nvPr/>
        </p:nvPicPr>
        <p:blipFill>
          <a:blip r:embed="rId5"/>
          <a:stretch>
            <a:fillRect/>
          </a:stretch>
        </p:blipFill>
        <p:spPr>
          <a:xfrm>
            <a:off x="9372600" y="3377309"/>
            <a:ext cx="2426255" cy="3039029"/>
          </a:xfrm>
          <a:prstGeom prst="rect">
            <a:avLst/>
          </a:prstGeom>
        </p:spPr>
      </p:pic>
    </p:spTree>
    <p:extLst>
      <p:ext uri="{BB962C8B-B14F-4D97-AF65-F5344CB8AC3E}">
        <p14:creationId xmlns:p14="http://schemas.microsoft.com/office/powerpoint/2010/main" val="1848005170"/>
      </p:ext>
    </p:extLst>
  </p:cSld>
  <p:clrMapOvr>
    <a:masterClrMapping/>
  </p:clrMapOvr>
  <p:transition spd="slow">
    <p:push/>
  </p:transition>
  <p:extLst>
    <p:ext uri="{6950BFC3-D8DA-4A85-94F7-54DA5524770B}">
      <p188:commentRel xmlns:p188="http://schemas.microsoft.com/office/powerpoint/2018/8/main" r:id="rId3"/>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0458096-4306-3356-16E2-CF686D7A1134}"/>
              </a:ext>
            </a:extLst>
          </p:cNvPr>
          <p:cNvSpPr txBox="1"/>
          <p:nvPr/>
        </p:nvSpPr>
        <p:spPr>
          <a:xfrm>
            <a:off x="412589" y="395207"/>
            <a:ext cx="9645808" cy="615553"/>
          </a:xfrm>
          <a:prstGeom prst="rect">
            <a:avLst/>
          </a:prstGeom>
          <a:noFill/>
        </p:spPr>
        <p:txBody>
          <a:bodyPr wrap="square" rtlCol="0">
            <a:spAutoFit/>
          </a:bodyPr>
          <a:lstStyle/>
          <a:p>
            <a:pPr>
              <a:spcAft>
                <a:spcPts val="400"/>
              </a:spcAft>
            </a:pPr>
            <a:r>
              <a:rPr lang="en-US" sz="3400" b="1" cap="all" dirty="0">
                <a:solidFill>
                  <a:srgbClr val="D6000D"/>
                </a:solidFill>
                <a:latin typeface="Arial" panose="020B0604020202020204" pitchFamily="34" charset="0"/>
                <a:cs typeface="Arial" panose="020B0604020202020204" pitchFamily="34" charset="0"/>
              </a:rPr>
              <a:t>Why is Compliance audit important?</a:t>
            </a:r>
          </a:p>
        </p:txBody>
      </p:sp>
      <p:sp>
        <p:nvSpPr>
          <p:cNvPr id="6" name="TextBox 5">
            <a:extLst>
              <a:ext uri="{FF2B5EF4-FFF2-40B4-BE49-F238E27FC236}">
                <a16:creationId xmlns:a16="http://schemas.microsoft.com/office/drawing/2014/main" id="{3F1AB7E6-DFC6-980D-9F6B-7B78C98480FC}"/>
              </a:ext>
            </a:extLst>
          </p:cNvPr>
          <p:cNvSpPr txBox="1"/>
          <p:nvPr/>
        </p:nvSpPr>
        <p:spPr>
          <a:xfrm>
            <a:off x="412589" y="1495336"/>
            <a:ext cx="11254478" cy="2554545"/>
          </a:xfrm>
          <a:prstGeom prst="rect">
            <a:avLst/>
          </a:prstGeom>
          <a:noFill/>
        </p:spPr>
        <p:txBody>
          <a:bodyPr wrap="square">
            <a:spAutoFit/>
          </a:bodyPr>
          <a:lstStyle/>
          <a:p>
            <a:r>
              <a:rPr lang="en-GB" sz="2800" b="0" i="0" dirty="0">
                <a:effectLst/>
                <a:latin typeface="Arial" panose="020B0604020202020204" pitchFamily="34" charset="0"/>
                <a:cs typeface="Arial" panose="020B0604020202020204" pitchFamily="34" charset="0"/>
              </a:rPr>
              <a:t>Compliance requirements are indispensable to the proper functioning of systems (e.g., organisations, economies and societies</a:t>
            </a:r>
            <a:r>
              <a:rPr lang="en-GB" sz="2800" dirty="0">
                <a:solidFill>
                  <a:srgbClr val="111111"/>
                </a:solidFill>
                <a:latin typeface="Arial" panose="020B0604020202020204" pitchFamily="34" charset="0"/>
                <a:cs typeface="Arial" panose="020B0604020202020204" pitchFamily="34" charset="0"/>
              </a:rPr>
              <a:t>)</a:t>
            </a:r>
            <a:endParaRPr lang="en-GB" sz="2800" b="0" i="0" dirty="0">
              <a:solidFill>
                <a:srgbClr val="111111"/>
              </a:solidFill>
              <a:effectLst/>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GB" sz="2400" dirty="0">
                <a:latin typeface="Arial" panose="020B0604020202020204" pitchFamily="34" charset="0"/>
                <a:cs typeface="Arial" panose="020B0604020202020204" pitchFamily="34" charset="0"/>
              </a:rPr>
              <a:t>Requirements can be e.g. legal and ethical.</a:t>
            </a:r>
            <a:endParaRPr lang="en-GB" sz="2600" b="0" i="0" dirty="0">
              <a:effectLst/>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GB" sz="2600" b="0" i="0" dirty="0">
                <a:effectLst/>
                <a:latin typeface="Arial" panose="020B0604020202020204" pitchFamily="34" charset="0"/>
                <a:cs typeface="Arial" panose="020B0604020202020204" pitchFamily="34" charset="0"/>
              </a:rPr>
              <a:t>They set the rules of the game, protect the rights and safety of individuals, prevent crimes, maintain system stability, and ensure the delivery of public goods and services</a:t>
            </a:r>
            <a:r>
              <a:rPr lang="en-GB" sz="2600" b="0" i="0" dirty="0">
                <a:solidFill>
                  <a:srgbClr val="111111"/>
                </a:solidFill>
                <a:effectLst/>
                <a:latin typeface="Arial" panose="020B0604020202020204" pitchFamily="34" charset="0"/>
                <a:cs typeface="Arial" panose="020B0604020202020204" pitchFamily="34" charset="0"/>
              </a:rPr>
              <a:t>.</a:t>
            </a:r>
            <a:endParaRPr lang="en-GB" sz="26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350086F9-8DCD-A9BF-2A67-32EE564E4864}"/>
              </a:ext>
            </a:extLst>
          </p:cNvPr>
          <p:cNvSpPr txBox="1"/>
          <p:nvPr/>
        </p:nvSpPr>
        <p:spPr>
          <a:xfrm>
            <a:off x="412589" y="4143644"/>
            <a:ext cx="11254478" cy="2154436"/>
          </a:xfrm>
          <a:prstGeom prst="rect">
            <a:avLst/>
          </a:prstGeom>
          <a:noFill/>
        </p:spPr>
        <p:txBody>
          <a:bodyPr wrap="square">
            <a:spAutoFit/>
          </a:bodyPr>
          <a:lstStyle/>
          <a:p>
            <a:r>
              <a:rPr lang="en-GB" sz="2800" dirty="0">
                <a:latin typeface="Arial" panose="020B0604020202020204" pitchFamily="34" charset="0"/>
                <a:cs typeface="Arial" panose="020B0604020202020204" pitchFamily="34" charset="0"/>
              </a:rPr>
              <a:t>Compliance audits are essential for organisations to demonstrate their commitment to compliance requirements.</a:t>
            </a:r>
          </a:p>
          <a:p>
            <a:pPr marL="285750" indent="-285750">
              <a:buFont typeface="Arial" panose="020B0604020202020204" pitchFamily="34" charset="0"/>
              <a:buChar char="•"/>
            </a:pPr>
            <a:r>
              <a:rPr lang="en-GB" sz="2600" dirty="0">
                <a:latin typeface="Arial" panose="020B0604020202020204" pitchFamily="34" charset="0"/>
                <a:cs typeface="Arial" panose="020B0604020202020204" pitchFamily="34" charset="0"/>
              </a:rPr>
              <a:t>Benefit organisations with Risk mitigation, Trust and reputation, Operational efficiency, Transparency and accountability, Prevention of fraud/ misconduct</a:t>
            </a:r>
          </a:p>
        </p:txBody>
      </p:sp>
      <p:sp>
        <p:nvSpPr>
          <p:cNvPr id="9" name="TextBox 8">
            <a:extLst>
              <a:ext uri="{FF2B5EF4-FFF2-40B4-BE49-F238E27FC236}">
                <a16:creationId xmlns:a16="http://schemas.microsoft.com/office/drawing/2014/main" id="{57392B1F-B70A-6E19-5670-7DDBA58AACA5}"/>
              </a:ext>
            </a:extLst>
          </p:cNvPr>
          <p:cNvSpPr txBox="1"/>
          <p:nvPr/>
        </p:nvSpPr>
        <p:spPr>
          <a:xfrm>
            <a:off x="412588" y="6281024"/>
            <a:ext cx="5243930" cy="276999"/>
          </a:xfrm>
          <a:prstGeom prst="rect">
            <a:avLst/>
          </a:prstGeom>
          <a:noFill/>
        </p:spPr>
        <p:txBody>
          <a:bodyPr wrap="square" lIns="91440" tIns="45720" rIns="91440" bIns="45720" rtlCol="0" anchor="t">
            <a:spAutoFit/>
          </a:bodyPr>
          <a:lstStyle/>
          <a:p>
            <a:r>
              <a:rPr lang="en-GB" sz="1200" b="1" cap="all" dirty="0">
                <a:solidFill>
                  <a:srgbClr val="D6000D"/>
                </a:solidFill>
                <a:latin typeface="Arial" panose="020B0604020202020204" pitchFamily="34" charset="0"/>
                <a:cs typeface="Arial" panose="020B0604020202020204" pitchFamily="34" charset="0"/>
              </a:rPr>
              <a:t>Slide </a:t>
            </a:r>
            <a:fld id="{04884E07-64FC-6149-AE25-48EBA21D7F7E}" type="slidenum">
              <a:rPr lang="en-GB" sz="1200" b="1" cap="all" smtClean="0">
                <a:solidFill>
                  <a:srgbClr val="D6000D"/>
                </a:solidFill>
                <a:latin typeface="Arial" panose="020B0604020202020204" pitchFamily="34" charset="0"/>
                <a:cs typeface="Arial" panose="020B0604020202020204" pitchFamily="34" charset="0"/>
              </a:rPr>
              <a:pPr/>
              <a:t>5</a:t>
            </a:fld>
            <a:r>
              <a:rPr lang="en-GB" sz="1200" b="1" cap="all" dirty="0">
                <a:solidFill>
                  <a:srgbClr val="D6000D"/>
                </a:solidFill>
                <a:latin typeface="Arial" panose="020B0604020202020204" pitchFamily="34" charset="0"/>
                <a:cs typeface="Arial" panose="020B0604020202020204" pitchFamily="34" charset="0"/>
              </a:rPr>
              <a:t> | </a:t>
            </a:r>
            <a:r>
              <a:rPr lang="en-GB" sz="1200" cap="all" dirty="0">
                <a:solidFill>
                  <a:srgbClr val="D6000D"/>
                </a:solidFill>
                <a:latin typeface="Arial" panose="020B0604020202020204" pitchFamily="34" charset="0"/>
                <a:cs typeface="Arial" panose="020B0604020202020204" pitchFamily="34" charset="0"/>
              </a:rPr>
              <a:t>DATE : 23 Nov 2023</a:t>
            </a:r>
          </a:p>
        </p:txBody>
      </p:sp>
    </p:spTree>
    <p:extLst>
      <p:ext uri="{BB962C8B-B14F-4D97-AF65-F5344CB8AC3E}">
        <p14:creationId xmlns:p14="http://schemas.microsoft.com/office/powerpoint/2010/main" val="41909892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50798FA-D498-BA51-BAF4-28707173594D}"/>
              </a:ext>
            </a:extLst>
          </p:cNvPr>
          <p:cNvSpPr/>
          <p:nvPr/>
        </p:nvSpPr>
        <p:spPr>
          <a:xfrm>
            <a:off x="9959547" y="5927571"/>
            <a:ext cx="2232454" cy="9212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9EFF1768-9594-8A6B-7951-4ABD60B1FEAB}"/>
              </a:ext>
            </a:extLst>
          </p:cNvPr>
          <p:cNvSpPr txBox="1"/>
          <p:nvPr/>
        </p:nvSpPr>
        <p:spPr>
          <a:xfrm>
            <a:off x="412589" y="395207"/>
            <a:ext cx="10255412" cy="615553"/>
          </a:xfrm>
          <a:prstGeom prst="rect">
            <a:avLst/>
          </a:prstGeom>
          <a:noFill/>
        </p:spPr>
        <p:txBody>
          <a:bodyPr wrap="square" rtlCol="0">
            <a:spAutoFit/>
          </a:bodyPr>
          <a:lstStyle/>
          <a:p>
            <a:pPr>
              <a:spcAft>
                <a:spcPts val="400"/>
              </a:spcAft>
            </a:pPr>
            <a:r>
              <a:rPr lang="en-US" sz="3400" b="1" cap="all" dirty="0">
                <a:solidFill>
                  <a:srgbClr val="D6000D"/>
                </a:solidFill>
                <a:latin typeface="Arial" panose="020B0604020202020204" pitchFamily="34" charset="0"/>
                <a:cs typeface="Arial" panose="020B0604020202020204" pitchFamily="34" charset="0"/>
              </a:rPr>
              <a:t>How to Conduct Compliance audit?</a:t>
            </a:r>
            <a:endParaRPr lang="en-US" sz="3400" b="1" cap="all" dirty="0">
              <a:solidFill>
                <a:srgbClr val="00AFAB"/>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934B5174-D101-9BFA-4470-DAC9D981202F}"/>
              </a:ext>
            </a:extLst>
          </p:cNvPr>
          <p:cNvSpPr txBox="1"/>
          <p:nvPr/>
        </p:nvSpPr>
        <p:spPr>
          <a:xfrm>
            <a:off x="412588" y="6281024"/>
            <a:ext cx="5243930" cy="276999"/>
          </a:xfrm>
          <a:prstGeom prst="rect">
            <a:avLst/>
          </a:prstGeom>
          <a:noFill/>
        </p:spPr>
        <p:txBody>
          <a:bodyPr wrap="square" lIns="91440" tIns="45720" rIns="91440" bIns="45720" rtlCol="0" anchor="t">
            <a:spAutoFit/>
          </a:bodyPr>
          <a:lstStyle/>
          <a:p>
            <a:r>
              <a:rPr lang="en-GB" sz="1200" b="1" cap="all" dirty="0">
                <a:solidFill>
                  <a:srgbClr val="D6000D"/>
                </a:solidFill>
                <a:latin typeface="Arial" panose="020B0604020202020204" pitchFamily="34" charset="0"/>
                <a:cs typeface="Arial" panose="020B0604020202020204" pitchFamily="34" charset="0"/>
              </a:rPr>
              <a:t>Slide </a:t>
            </a:r>
            <a:fld id="{04884E07-64FC-6149-AE25-48EBA21D7F7E}" type="slidenum">
              <a:rPr lang="en-GB" sz="1200" b="1" cap="all" smtClean="0">
                <a:solidFill>
                  <a:srgbClr val="D6000D"/>
                </a:solidFill>
                <a:latin typeface="Arial" panose="020B0604020202020204" pitchFamily="34" charset="0"/>
                <a:cs typeface="Arial" panose="020B0604020202020204" pitchFamily="34" charset="0"/>
              </a:rPr>
              <a:pPr/>
              <a:t>6</a:t>
            </a:fld>
            <a:r>
              <a:rPr lang="en-GB" sz="1200" b="1" cap="all" dirty="0">
                <a:solidFill>
                  <a:srgbClr val="D6000D"/>
                </a:solidFill>
                <a:latin typeface="Arial" panose="020B0604020202020204" pitchFamily="34" charset="0"/>
                <a:cs typeface="Arial" panose="020B0604020202020204" pitchFamily="34" charset="0"/>
              </a:rPr>
              <a:t> | </a:t>
            </a:r>
            <a:r>
              <a:rPr lang="en-GB" sz="1200" cap="all" dirty="0">
                <a:solidFill>
                  <a:srgbClr val="D6000D"/>
                </a:solidFill>
                <a:latin typeface="Arial" panose="020B0604020202020204" pitchFamily="34" charset="0"/>
                <a:cs typeface="Arial" panose="020B0604020202020204" pitchFamily="34" charset="0"/>
              </a:rPr>
              <a:t>DATE : 23 Nov 2023</a:t>
            </a:r>
          </a:p>
        </p:txBody>
      </p:sp>
      <p:pic>
        <p:nvPicPr>
          <p:cNvPr id="2" name="Picture 1">
            <a:extLst>
              <a:ext uri="{FF2B5EF4-FFF2-40B4-BE49-F238E27FC236}">
                <a16:creationId xmlns:a16="http://schemas.microsoft.com/office/drawing/2014/main" id="{2097D7A9-B97D-B030-7E87-E288FFDBCB17}"/>
              </a:ext>
            </a:extLst>
          </p:cNvPr>
          <p:cNvPicPr>
            <a:picLocks noChangeAspect="1"/>
          </p:cNvPicPr>
          <p:nvPr/>
        </p:nvPicPr>
        <p:blipFill rotWithShape="1">
          <a:blip r:embed="rId4"/>
          <a:srcRect t="12592" r="54288" b="12592"/>
          <a:stretch/>
        </p:blipFill>
        <p:spPr>
          <a:xfrm>
            <a:off x="10218656" y="6106970"/>
            <a:ext cx="1745978" cy="625108"/>
          </a:xfrm>
          <a:prstGeom prst="rect">
            <a:avLst/>
          </a:prstGeom>
        </p:spPr>
      </p:pic>
      <p:sp>
        <p:nvSpPr>
          <p:cNvPr id="9" name="矩形 8">
            <a:extLst>
              <a:ext uri="{FF2B5EF4-FFF2-40B4-BE49-F238E27FC236}">
                <a16:creationId xmlns:a16="http://schemas.microsoft.com/office/drawing/2014/main" id="{E82E6557-6566-A829-C600-C116D2E9639C}"/>
              </a:ext>
            </a:extLst>
          </p:cNvPr>
          <p:cNvSpPr/>
          <p:nvPr/>
        </p:nvSpPr>
        <p:spPr>
          <a:xfrm>
            <a:off x="583546" y="1184815"/>
            <a:ext cx="11024907" cy="554636"/>
          </a:xfrm>
          <a:prstGeom prst="rect">
            <a:avLst/>
          </a:prstGeom>
          <a:solidFill>
            <a:srgbClr val="D6000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sz="2000" b="1" dirty="0">
                <a:latin typeface="Arial" panose="020B0604020202020204" pitchFamily="34" charset="0"/>
                <a:cs typeface="Arial" panose="020B0604020202020204" pitchFamily="34" charset="0"/>
              </a:rPr>
              <a:t>1. Decide Who Will Conduct the Audit</a:t>
            </a:r>
            <a:endParaRPr kumimoji="1" lang="zh-CN" altLang="en-US" sz="2000" b="1" dirty="0">
              <a:latin typeface="Arial" panose="020B0604020202020204" pitchFamily="34" charset="0"/>
              <a:cs typeface="Arial" panose="020B0604020202020204" pitchFamily="34" charset="0"/>
            </a:endParaRPr>
          </a:p>
        </p:txBody>
      </p:sp>
      <p:sp>
        <p:nvSpPr>
          <p:cNvPr id="11" name="矩形 10">
            <a:extLst>
              <a:ext uri="{FF2B5EF4-FFF2-40B4-BE49-F238E27FC236}">
                <a16:creationId xmlns:a16="http://schemas.microsoft.com/office/drawing/2014/main" id="{B1E53E54-A7E1-97AA-EC82-0E2D12598C76}"/>
              </a:ext>
            </a:extLst>
          </p:cNvPr>
          <p:cNvSpPr/>
          <p:nvPr/>
        </p:nvSpPr>
        <p:spPr>
          <a:xfrm>
            <a:off x="583545" y="1739451"/>
            <a:ext cx="11024907" cy="4096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b="1" dirty="0">
                <a:solidFill>
                  <a:schemeClr val="tx1"/>
                </a:solidFill>
                <a:latin typeface="Arial" panose="020B0604020202020204" pitchFamily="34" charset="0"/>
                <a:cs typeface="Arial" panose="020B0604020202020204" pitchFamily="34" charset="0"/>
              </a:rPr>
              <a:t>Individual with the necessary knowledge and skills; Be impartial and objective in their findings</a:t>
            </a:r>
            <a:endParaRPr kumimoji="1" lang="zh-CN" altLang="en-US" b="1" dirty="0">
              <a:solidFill>
                <a:schemeClr val="tx1"/>
              </a:solidFill>
              <a:latin typeface="Arial" panose="020B0604020202020204" pitchFamily="34" charset="0"/>
              <a:cs typeface="Arial" panose="020B0604020202020204" pitchFamily="34" charset="0"/>
            </a:endParaRPr>
          </a:p>
        </p:txBody>
      </p:sp>
      <p:sp>
        <p:nvSpPr>
          <p:cNvPr id="18" name="矩形 17">
            <a:extLst>
              <a:ext uri="{FF2B5EF4-FFF2-40B4-BE49-F238E27FC236}">
                <a16:creationId xmlns:a16="http://schemas.microsoft.com/office/drawing/2014/main" id="{EDB9676E-6E66-C9CB-DF2D-464330D24BA4}"/>
              </a:ext>
            </a:extLst>
          </p:cNvPr>
          <p:cNvSpPr/>
          <p:nvPr/>
        </p:nvSpPr>
        <p:spPr>
          <a:xfrm>
            <a:off x="583545" y="2149053"/>
            <a:ext cx="11024907" cy="554636"/>
          </a:xfrm>
          <a:prstGeom prst="rect">
            <a:avLst/>
          </a:prstGeom>
          <a:solidFill>
            <a:srgbClr val="AC004D"/>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sz="2000" b="1" dirty="0">
                <a:latin typeface="Arial" panose="020B0604020202020204" pitchFamily="34" charset="0"/>
                <a:cs typeface="Arial" panose="020B0604020202020204" pitchFamily="34" charset="0"/>
              </a:rPr>
              <a:t>2. Establish the Scope of the Audit</a:t>
            </a:r>
            <a:endParaRPr kumimoji="1" lang="zh-CN" altLang="en-US" sz="2000" b="1" dirty="0">
              <a:latin typeface="Arial" panose="020B0604020202020204" pitchFamily="34" charset="0"/>
              <a:cs typeface="Arial" panose="020B0604020202020204" pitchFamily="34" charset="0"/>
            </a:endParaRPr>
          </a:p>
        </p:txBody>
      </p:sp>
      <p:sp>
        <p:nvSpPr>
          <p:cNvPr id="20" name="矩形 19">
            <a:extLst>
              <a:ext uri="{FF2B5EF4-FFF2-40B4-BE49-F238E27FC236}">
                <a16:creationId xmlns:a16="http://schemas.microsoft.com/office/drawing/2014/main" id="{2BB7F511-D3A0-CF8B-0F14-EE578D390302}"/>
              </a:ext>
            </a:extLst>
          </p:cNvPr>
          <p:cNvSpPr/>
          <p:nvPr/>
        </p:nvSpPr>
        <p:spPr>
          <a:xfrm>
            <a:off x="583544" y="2703689"/>
            <a:ext cx="11024907" cy="4096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b="1" dirty="0">
                <a:solidFill>
                  <a:schemeClr val="tx1"/>
                </a:solidFill>
                <a:latin typeface="Arial" panose="020B0604020202020204" pitchFamily="34" charset="0"/>
                <a:cs typeface="Arial" panose="020B0604020202020204" pitchFamily="34" charset="0"/>
              </a:rPr>
              <a:t>What risks will the audit address? What was the outcome of previous compliance audits?</a:t>
            </a:r>
            <a:endParaRPr kumimoji="1" lang="zh-CN" altLang="en-US" b="1" dirty="0">
              <a:solidFill>
                <a:schemeClr val="tx1"/>
              </a:solidFill>
              <a:latin typeface="Arial" panose="020B0604020202020204" pitchFamily="34" charset="0"/>
              <a:cs typeface="Arial" panose="020B0604020202020204" pitchFamily="34" charset="0"/>
            </a:endParaRPr>
          </a:p>
        </p:txBody>
      </p:sp>
      <p:sp>
        <p:nvSpPr>
          <p:cNvPr id="21" name="矩形 20">
            <a:extLst>
              <a:ext uri="{FF2B5EF4-FFF2-40B4-BE49-F238E27FC236}">
                <a16:creationId xmlns:a16="http://schemas.microsoft.com/office/drawing/2014/main" id="{43CBEBE8-0B84-5A6E-9A84-8797388F9E23}"/>
              </a:ext>
            </a:extLst>
          </p:cNvPr>
          <p:cNvSpPr/>
          <p:nvPr/>
        </p:nvSpPr>
        <p:spPr>
          <a:xfrm>
            <a:off x="583544" y="3113291"/>
            <a:ext cx="11024907" cy="554636"/>
          </a:xfrm>
          <a:prstGeom prst="rect">
            <a:avLst/>
          </a:prstGeom>
          <a:solidFill>
            <a:srgbClr val="672D6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sz="2000" b="1" dirty="0">
                <a:latin typeface="Arial" panose="020B0604020202020204" pitchFamily="34" charset="0"/>
                <a:cs typeface="Arial" panose="020B0604020202020204" pitchFamily="34" charset="0"/>
              </a:rPr>
              <a:t>3. Conduct a Risk Assessment</a:t>
            </a:r>
            <a:endParaRPr kumimoji="1" lang="zh-CN" altLang="en-US" sz="2000" b="1" dirty="0">
              <a:latin typeface="Arial" panose="020B0604020202020204" pitchFamily="34" charset="0"/>
              <a:cs typeface="Arial" panose="020B0604020202020204" pitchFamily="34" charset="0"/>
            </a:endParaRPr>
          </a:p>
        </p:txBody>
      </p:sp>
      <p:sp>
        <p:nvSpPr>
          <p:cNvPr id="22" name="矩形 21">
            <a:extLst>
              <a:ext uri="{FF2B5EF4-FFF2-40B4-BE49-F238E27FC236}">
                <a16:creationId xmlns:a16="http://schemas.microsoft.com/office/drawing/2014/main" id="{E8430B54-06C3-ADC3-48DA-719B8462A675}"/>
              </a:ext>
            </a:extLst>
          </p:cNvPr>
          <p:cNvSpPr/>
          <p:nvPr/>
        </p:nvSpPr>
        <p:spPr>
          <a:xfrm>
            <a:off x="583543" y="3667927"/>
            <a:ext cx="11024907" cy="4096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b="1" dirty="0">
                <a:solidFill>
                  <a:schemeClr val="tx1"/>
                </a:solidFill>
                <a:latin typeface="Arial" panose="020B0604020202020204" pitchFamily="34" charset="0"/>
                <a:cs typeface="Arial" panose="020B0604020202020204" pitchFamily="34" charset="0"/>
              </a:rPr>
              <a:t>Identify the risks to compliance; Assess the likelihood and impact of those risks</a:t>
            </a:r>
            <a:endParaRPr kumimoji="1" lang="zh-CN" altLang="en-US" b="1" dirty="0">
              <a:solidFill>
                <a:schemeClr val="tx1"/>
              </a:solidFill>
              <a:latin typeface="Arial" panose="020B0604020202020204" pitchFamily="34" charset="0"/>
              <a:cs typeface="Arial" panose="020B0604020202020204" pitchFamily="34" charset="0"/>
            </a:endParaRPr>
          </a:p>
        </p:txBody>
      </p:sp>
      <p:sp>
        <p:nvSpPr>
          <p:cNvPr id="24" name="矩形 23">
            <a:extLst>
              <a:ext uri="{FF2B5EF4-FFF2-40B4-BE49-F238E27FC236}">
                <a16:creationId xmlns:a16="http://schemas.microsoft.com/office/drawing/2014/main" id="{3491C031-0CB6-8F37-A647-D598241F23C5}"/>
              </a:ext>
            </a:extLst>
          </p:cNvPr>
          <p:cNvSpPr/>
          <p:nvPr/>
        </p:nvSpPr>
        <p:spPr>
          <a:xfrm>
            <a:off x="583543" y="4077529"/>
            <a:ext cx="11024907" cy="554636"/>
          </a:xfrm>
          <a:prstGeom prst="rect">
            <a:avLst/>
          </a:prstGeom>
          <a:solidFill>
            <a:srgbClr val="004D7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sz="2000" b="1" dirty="0">
                <a:latin typeface="Arial" panose="020B0604020202020204" pitchFamily="34" charset="0"/>
                <a:cs typeface="Arial" panose="020B0604020202020204" pitchFamily="34" charset="0"/>
              </a:rPr>
              <a:t>4. Review Policies, Processes &amp; Controls</a:t>
            </a:r>
            <a:endParaRPr kumimoji="1" lang="zh-CN" altLang="en-US" sz="2000" b="1" dirty="0">
              <a:latin typeface="Arial" panose="020B0604020202020204" pitchFamily="34" charset="0"/>
              <a:cs typeface="Arial" panose="020B0604020202020204" pitchFamily="34" charset="0"/>
            </a:endParaRPr>
          </a:p>
        </p:txBody>
      </p:sp>
      <p:sp>
        <p:nvSpPr>
          <p:cNvPr id="25" name="矩形 24">
            <a:extLst>
              <a:ext uri="{FF2B5EF4-FFF2-40B4-BE49-F238E27FC236}">
                <a16:creationId xmlns:a16="http://schemas.microsoft.com/office/drawing/2014/main" id="{ACEFF14C-2851-676D-59D8-879D0E436BAD}"/>
              </a:ext>
            </a:extLst>
          </p:cNvPr>
          <p:cNvSpPr/>
          <p:nvPr/>
        </p:nvSpPr>
        <p:spPr>
          <a:xfrm>
            <a:off x="583542" y="4632165"/>
            <a:ext cx="11024907" cy="4096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sz="1600" b="1" dirty="0">
                <a:solidFill>
                  <a:schemeClr val="tx1"/>
                </a:solidFill>
                <a:latin typeface="Arial" panose="020B0604020202020204" pitchFamily="34" charset="0"/>
                <a:cs typeface="Arial" panose="020B0604020202020204" pitchFamily="34" charset="0"/>
              </a:rPr>
              <a:t>Review polices, processes and controls to assess whether they adhere to applicable requirements</a:t>
            </a:r>
            <a:endParaRPr kumimoji="1" lang="zh-CN" altLang="en-US" sz="1600" b="1" dirty="0">
              <a:solidFill>
                <a:schemeClr val="tx1"/>
              </a:solidFill>
              <a:latin typeface="Arial" panose="020B0604020202020204" pitchFamily="34" charset="0"/>
              <a:cs typeface="Arial" panose="020B0604020202020204" pitchFamily="34" charset="0"/>
            </a:endParaRPr>
          </a:p>
        </p:txBody>
      </p:sp>
      <p:sp>
        <p:nvSpPr>
          <p:cNvPr id="26" name="矩形 25">
            <a:extLst>
              <a:ext uri="{FF2B5EF4-FFF2-40B4-BE49-F238E27FC236}">
                <a16:creationId xmlns:a16="http://schemas.microsoft.com/office/drawing/2014/main" id="{6A9DBD2A-B006-156E-C0A1-16B4F2EEF605}"/>
              </a:ext>
            </a:extLst>
          </p:cNvPr>
          <p:cNvSpPr/>
          <p:nvPr/>
        </p:nvSpPr>
        <p:spPr>
          <a:xfrm>
            <a:off x="583542" y="5053497"/>
            <a:ext cx="11024907" cy="554636"/>
          </a:xfrm>
          <a:prstGeom prst="rect">
            <a:avLst/>
          </a:prstGeom>
          <a:solidFill>
            <a:srgbClr val="00A1E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sz="2000" b="1" dirty="0">
                <a:latin typeface="Arial" panose="020B0604020202020204" pitchFamily="34" charset="0"/>
                <a:cs typeface="Arial" panose="020B0604020202020204" pitchFamily="34" charset="0"/>
              </a:rPr>
              <a:t>5. </a:t>
            </a:r>
            <a:r>
              <a:rPr kumimoji="1" lang="en-US" altLang="zh-CN" sz="2000" b="1" dirty="0" err="1">
                <a:latin typeface="Arial" panose="020B0604020202020204" pitchFamily="34" charset="0"/>
                <a:cs typeface="Arial" panose="020B0604020202020204" pitchFamily="34" charset="0"/>
              </a:rPr>
              <a:t>Analyse</a:t>
            </a:r>
            <a:r>
              <a:rPr kumimoji="1" lang="en-US" altLang="zh-CN" sz="2000" b="1" dirty="0">
                <a:latin typeface="Arial" panose="020B0604020202020204" pitchFamily="34" charset="0"/>
                <a:cs typeface="Arial" panose="020B0604020202020204" pitchFamily="34" charset="0"/>
              </a:rPr>
              <a:t>, Report &amp; Suggest Corrective Actions</a:t>
            </a:r>
            <a:endParaRPr kumimoji="1" lang="zh-CN" altLang="en-US" sz="2000" b="1" dirty="0">
              <a:latin typeface="Arial" panose="020B0604020202020204" pitchFamily="34" charset="0"/>
              <a:cs typeface="Arial" panose="020B0604020202020204" pitchFamily="34" charset="0"/>
            </a:endParaRPr>
          </a:p>
        </p:txBody>
      </p:sp>
      <p:sp>
        <p:nvSpPr>
          <p:cNvPr id="27" name="矩形 26">
            <a:extLst>
              <a:ext uri="{FF2B5EF4-FFF2-40B4-BE49-F238E27FC236}">
                <a16:creationId xmlns:a16="http://schemas.microsoft.com/office/drawing/2014/main" id="{73E2CB05-3829-B03C-0301-35178139DDEF}"/>
              </a:ext>
            </a:extLst>
          </p:cNvPr>
          <p:cNvSpPr/>
          <p:nvPr/>
        </p:nvSpPr>
        <p:spPr>
          <a:xfrm>
            <a:off x="583541" y="5608133"/>
            <a:ext cx="11024907" cy="40960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zh-CN" b="1" dirty="0">
                <a:solidFill>
                  <a:schemeClr val="tx1"/>
                </a:solidFill>
                <a:latin typeface="Arial" panose="020B0604020202020204" pitchFamily="34" charset="0"/>
                <a:cs typeface="Arial" panose="020B0604020202020204" pitchFamily="34" charset="0"/>
              </a:rPr>
              <a:t>Detail areas of non-compliance and the root causes, and suggests corrective actions</a:t>
            </a:r>
            <a:endParaRPr kumimoji="1" lang="zh-CN" altLang="en-US" b="1"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43111753"/>
      </p:ext>
    </p:extLst>
  </p:cSld>
  <p:clrMapOvr>
    <a:masterClrMapping/>
  </p:clrMapOvr>
  <p:transition spd="slow">
    <p:push/>
  </p:transition>
  <p:extLst>
    <p:ext uri="{6950BFC3-D8DA-4A85-94F7-54DA5524770B}">
      <p188:commentRel xmlns:p188="http://schemas.microsoft.com/office/powerpoint/2018/8/main" r:id="rId3"/>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50798FA-D498-BA51-BAF4-28707173594D}"/>
              </a:ext>
            </a:extLst>
          </p:cNvPr>
          <p:cNvSpPr/>
          <p:nvPr/>
        </p:nvSpPr>
        <p:spPr>
          <a:xfrm>
            <a:off x="9959547" y="5927571"/>
            <a:ext cx="2232454" cy="9212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9EFF1768-9594-8A6B-7951-4ABD60B1FEAB}"/>
              </a:ext>
            </a:extLst>
          </p:cNvPr>
          <p:cNvSpPr txBox="1"/>
          <p:nvPr/>
        </p:nvSpPr>
        <p:spPr>
          <a:xfrm>
            <a:off x="412588" y="395207"/>
            <a:ext cx="15890495" cy="523220"/>
          </a:xfrm>
          <a:prstGeom prst="rect">
            <a:avLst/>
          </a:prstGeom>
          <a:noFill/>
        </p:spPr>
        <p:txBody>
          <a:bodyPr wrap="square" rtlCol="0">
            <a:spAutoFit/>
          </a:bodyPr>
          <a:lstStyle/>
          <a:p>
            <a:pPr>
              <a:spcAft>
                <a:spcPts val="400"/>
              </a:spcAft>
            </a:pPr>
            <a:r>
              <a:rPr lang="en-US" sz="2800" b="1" cap="all" dirty="0">
                <a:solidFill>
                  <a:srgbClr val="D6000D"/>
                </a:solidFill>
                <a:latin typeface="Arial" panose="020B0604020202020204" pitchFamily="34" charset="0"/>
                <a:cs typeface="Arial" panose="020B0604020202020204" pitchFamily="34" charset="0"/>
              </a:rPr>
              <a:t>Limitations of traditional compliance audit process </a:t>
            </a:r>
            <a:endParaRPr lang="en-US" sz="2800" b="1" cap="all" dirty="0">
              <a:solidFill>
                <a:srgbClr val="00AFAB"/>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934B5174-D101-9BFA-4470-DAC9D981202F}"/>
              </a:ext>
            </a:extLst>
          </p:cNvPr>
          <p:cNvSpPr txBox="1"/>
          <p:nvPr/>
        </p:nvSpPr>
        <p:spPr>
          <a:xfrm>
            <a:off x="412588" y="6281024"/>
            <a:ext cx="5243930" cy="276999"/>
          </a:xfrm>
          <a:prstGeom prst="rect">
            <a:avLst/>
          </a:prstGeom>
          <a:noFill/>
        </p:spPr>
        <p:txBody>
          <a:bodyPr wrap="square" lIns="91440" tIns="45720" rIns="91440" bIns="45720" rtlCol="0" anchor="t">
            <a:spAutoFit/>
          </a:bodyPr>
          <a:lstStyle/>
          <a:p>
            <a:r>
              <a:rPr lang="en-GB" sz="1200" b="1" cap="all" dirty="0">
                <a:solidFill>
                  <a:srgbClr val="D6000D"/>
                </a:solidFill>
                <a:latin typeface="Arial" panose="020B0604020202020204" pitchFamily="34" charset="0"/>
                <a:cs typeface="Arial" panose="020B0604020202020204" pitchFamily="34" charset="0"/>
              </a:rPr>
              <a:t>Slide </a:t>
            </a:r>
            <a:fld id="{04884E07-64FC-6149-AE25-48EBA21D7F7E}" type="slidenum">
              <a:rPr lang="en-GB" sz="1200" b="1" cap="all" smtClean="0">
                <a:solidFill>
                  <a:srgbClr val="D6000D"/>
                </a:solidFill>
                <a:latin typeface="Arial" panose="020B0604020202020204" pitchFamily="34" charset="0"/>
                <a:cs typeface="Arial" panose="020B0604020202020204" pitchFamily="34" charset="0"/>
              </a:rPr>
              <a:pPr/>
              <a:t>7</a:t>
            </a:fld>
            <a:r>
              <a:rPr lang="en-GB" sz="1200" b="1" cap="all" dirty="0">
                <a:solidFill>
                  <a:srgbClr val="D6000D"/>
                </a:solidFill>
                <a:latin typeface="Arial" panose="020B0604020202020204" pitchFamily="34" charset="0"/>
                <a:cs typeface="Arial" panose="020B0604020202020204" pitchFamily="34" charset="0"/>
              </a:rPr>
              <a:t> | </a:t>
            </a:r>
            <a:r>
              <a:rPr lang="en-GB" sz="1200" cap="all" dirty="0">
                <a:solidFill>
                  <a:srgbClr val="D6000D"/>
                </a:solidFill>
                <a:latin typeface="Arial" panose="020B0604020202020204" pitchFamily="34" charset="0"/>
                <a:cs typeface="Arial" panose="020B0604020202020204" pitchFamily="34" charset="0"/>
              </a:rPr>
              <a:t>DATE : 23 Nov 2023</a:t>
            </a:r>
          </a:p>
        </p:txBody>
      </p:sp>
      <p:pic>
        <p:nvPicPr>
          <p:cNvPr id="2" name="Picture 1">
            <a:extLst>
              <a:ext uri="{FF2B5EF4-FFF2-40B4-BE49-F238E27FC236}">
                <a16:creationId xmlns:a16="http://schemas.microsoft.com/office/drawing/2014/main" id="{2097D7A9-B97D-B030-7E87-E288FFDBCB17}"/>
              </a:ext>
            </a:extLst>
          </p:cNvPr>
          <p:cNvPicPr>
            <a:picLocks noChangeAspect="1"/>
          </p:cNvPicPr>
          <p:nvPr/>
        </p:nvPicPr>
        <p:blipFill rotWithShape="1">
          <a:blip r:embed="rId4"/>
          <a:srcRect t="12592" r="54288" b="12592"/>
          <a:stretch/>
        </p:blipFill>
        <p:spPr>
          <a:xfrm>
            <a:off x="10218656" y="6106970"/>
            <a:ext cx="1745978" cy="625108"/>
          </a:xfrm>
          <a:prstGeom prst="rect">
            <a:avLst/>
          </a:prstGeom>
        </p:spPr>
      </p:pic>
      <p:pic>
        <p:nvPicPr>
          <p:cNvPr id="20482" name="Picture 2" descr="Generated by DALL·E">
            <a:extLst>
              <a:ext uri="{FF2B5EF4-FFF2-40B4-BE49-F238E27FC236}">
                <a16:creationId xmlns:a16="http://schemas.microsoft.com/office/drawing/2014/main" id="{62523EB2-6FA3-B287-4B71-299EDA5BE4C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74919" y="1078880"/>
            <a:ext cx="4688237" cy="4688237"/>
          </a:xfrm>
          <a:prstGeom prst="rect">
            <a:avLst/>
          </a:prstGeom>
          <a:noFill/>
          <a:extLst>
            <a:ext uri="{909E8E84-426E-40DD-AFC4-6F175D3DCCD1}">
              <a14:hiddenFill xmlns:a14="http://schemas.microsoft.com/office/drawing/2010/main">
                <a:solidFill>
                  <a:srgbClr val="FFFFFF"/>
                </a:solidFill>
              </a14:hiddenFill>
            </a:ext>
          </a:extLst>
        </p:spPr>
      </p:pic>
      <p:sp>
        <p:nvSpPr>
          <p:cNvPr id="17" name="文本框 16">
            <a:extLst>
              <a:ext uri="{FF2B5EF4-FFF2-40B4-BE49-F238E27FC236}">
                <a16:creationId xmlns:a16="http://schemas.microsoft.com/office/drawing/2014/main" id="{307946CC-992D-2C46-75DD-111B0B6DF5DC}"/>
              </a:ext>
            </a:extLst>
          </p:cNvPr>
          <p:cNvSpPr txBox="1"/>
          <p:nvPr/>
        </p:nvSpPr>
        <p:spPr>
          <a:xfrm>
            <a:off x="637878" y="1010677"/>
            <a:ext cx="6228139" cy="4195957"/>
          </a:xfrm>
          <a:prstGeom prst="rect">
            <a:avLst/>
          </a:prstGeom>
          <a:noFill/>
        </p:spPr>
        <p:txBody>
          <a:bodyPr wrap="square" rtlCol="0">
            <a:spAutoFit/>
          </a:bodyPr>
          <a:lstStyle/>
          <a:p>
            <a:pPr marL="457200" indent="-457200">
              <a:lnSpc>
                <a:spcPct val="150000"/>
              </a:lnSpc>
              <a:buFont typeface="Arial" panose="020B0604020202020204" pitchFamily="34" charset="0"/>
              <a:buChar char="•"/>
            </a:pPr>
            <a:endParaRPr kumimoji="1" lang="en-US" altLang="zh-CN" b="1" dirty="0">
              <a:solidFill>
                <a:srgbClr val="672D6C"/>
              </a:solidFill>
              <a:latin typeface="Arial" panose="020B0604020202020204" pitchFamily="34" charset="0"/>
              <a:cs typeface="Arial" panose="020B0604020202020204" pitchFamily="34" charset="0"/>
            </a:endParaRPr>
          </a:p>
          <a:p>
            <a:pPr marL="457200" indent="-457200">
              <a:lnSpc>
                <a:spcPct val="150000"/>
              </a:lnSpc>
              <a:buFont typeface="Arial" panose="020B0604020202020204" pitchFamily="34" charset="0"/>
              <a:buChar char="•"/>
            </a:pPr>
            <a:r>
              <a:rPr kumimoji="1" lang="en-US" altLang="zh-CN" b="1" dirty="0">
                <a:solidFill>
                  <a:srgbClr val="672D6C"/>
                </a:solidFill>
                <a:latin typeface="Arial" panose="020B0604020202020204" pitchFamily="34" charset="0"/>
                <a:cs typeface="Arial" panose="020B0604020202020204" pitchFamily="34" charset="0"/>
              </a:rPr>
              <a:t>Resources</a:t>
            </a:r>
            <a:r>
              <a:rPr kumimoji="1" lang="en-US" altLang="zh-CN" dirty="0">
                <a:solidFill>
                  <a:srgbClr val="4A4A4A"/>
                </a:solidFill>
                <a:latin typeface="Arial" panose="020B0604020202020204" pitchFamily="34" charset="0"/>
                <a:cs typeface="Arial" panose="020B0604020202020204" pitchFamily="34" charset="0"/>
              </a:rPr>
              <a:t>: This typically involves </a:t>
            </a:r>
            <a:r>
              <a:rPr kumimoji="1" lang="en-US" altLang="zh-CN" b="1" dirty="0">
                <a:solidFill>
                  <a:srgbClr val="4A4A4A"/>
                </a:solidFill>
                <a:latin typeface="Arial" panose="020B0604020202020204" pitchFamily="34" charset="0"/>
                <a:cs typeface="Arial" panose="020B0604020202020204" pitchFamily="34" charset="0"/>
              </a:rPr>
              <a:t>manual</a:t>
            </a:r>
            <a:r>
              <a:rPr kumimoji="1" lang="en-US" altLang="zh-CN" dirty="0">
                <a:solidFill>
                  <a:srgbClr val="4A4A4A"/>
                </a:solidFill>
                <a:latin typeface="Arial" panose="020B0604020202020204" pitchFamily="34" charset="0"/>
                <a:cs typeface="Arial" panose="020B0604020202020204" pitchFamily="34" charset="0"/>
              </a:rPr>
              <a:t> reviews, demanding substantial manpower and time, leading to high </a:t>
            </a:r>
            <a:r>
              <a:rPr kumimoji="1" lang="en-US" altLang="zh-CN" b="1" dirty="0">
                <a:solidFill>
                  <a:srgbClr val="4A4A4A"/>
                </a:solidFill>
                <a:latin typeface="Arial" panose="020B0604020202020204" pitchFamily="34" charset="0"/>
                <a:cs typeface="Arial" panose="020B0604020202020204" pitchFamily="34" charset="0"/>
              </a:rPr>
              <a:t>costs</a:t>
            </a:r>
            <a:r>
              <a:rPr kumimoji="1" lang="en-US" altLang="zh-CN" dirty="0">
                <a:solidFill>
                  <a:srgbClr val="4A4A4A"/>
                </a:solidFill>
                <a:latin typeface="Arial" panose="020B0604020202020204" pitchFamily="34" charset="0"/>
                <a:cs typeface="Arial" panose="020B0604020202020204" pitchFamily="34" charset="0"/>
              </a:rPr>
              <a:t> for </a:t>
            </a:r>
            <a:r>
              <a:rPr kumimoji="1" lang="en-US" altLang="zh-CN" dirty="0" err="1">
                <a:solidFill>
                  <a:srgbClr val="4A4A4A"/>
                </a:solidFill>
                <a:latin typeface="Arial" panose="020B0604020202020204" pitchFamily="34" charset="0"/>
                <a:cs typeface="Arial" panose="020B0604020202020204" pitchFamily="34" charset="0"/>
              </a:rPr>
              <a:t>organisations</a:t>
            </a:r>
            <a:r>
              <a:rPr kumimoji="1" lang="en-US" altLang="zh-CN" dirty="0">
                <a:solidFill>
                  <a:srgbClr val="4A4A4A"/>
                </a:solidFill>
                <a:latin typeface="Arial" panose="020B0604020202020204" pitchFamily="34" charset="0"/>
                <a:cs typeface="Arial" panose="020B0604020202020204" pitchFamily="34" charset="0"/>
              </a:rPr>
              <a:t>.</a:t>
            </a:r>
          </a:p>
          <a:p>
            <a:pPr marL="457200" indent="-457200">
              <a:lnSpc>
                <a:spcPct val="150000"/>
              </a:lnSpc>
              <a:buFont typeface="Arial" panose="020B0604020202020204" pitchFamily="34" charset="0"/>
              <a:buChar char="•"/>
            </a:pPr>
            <a:r>
              <a:rPr kumimoji="1" lang="en-US" altLang="zh-CN" b="1" dirty="0">
                <a:solidFill>
                  <a:srgbClr val="672D6C"/>
                </a:solidFill>
                <a:latin typeface="Arial" panose="020B0604020202020204" pitchFamily="34" charset="0"/>
                <a:cs typeface="Arial" panose="020B0604020202020204" pitchFamily="34" charset="0"/>
              </a:rPr>
              <a:t>Auditor</a:t>
            </a:r>
            <a:r>
              <a:rPr kumimoji="1" lang="en-US" altLang="zh-CN" dirty="0">
                <a:solidFill>
                  <a:srgbClr val="4A4A4A"/>
                </a:solidFill>
                <a:latin typeface="Arial" panose="020B0604020202020204" pitchFamily="34" charset="0"/>
                <a:cs typeface="Arial" panose="020B0604020202020204" pitchFamily="34" charset="0"/>
              </a:rPr>
              <a:t>: </a:t>
            </a:r>
            <a:r>
              <a:rPr kumimoji="1" lang="en-GB" altLang="zh-CN" dirty="0">
                <a:solidFill>
                  <a:srgbClr val="4A4A4A"/>
                </a:solidFill>
                <a:latin typeface="Arial" panose="020B0604020202020204" pitchFamily="34" charset="0"/>
                <a:cs typeface="Arial" panose="020B0604020202020204" pitchFamily="34" charset="0"/>
              </a:rPr>
              <a:t>Auditors may grapple with a significant volume of documentation, leading to </a:t>
            </a:r>
            <a:r>
              <a:rPr kumimoji="1" lang="en-GB" altLang="zh-CN" b="1" dirty="0">
                <a:solidFill>
                  <a:srgbClr val="4A4A4A"/>
                </a:solidFill>
                <a:latin typeface="Arial" panose="020B0604020202020204" pitchFamily="34" charset="0"/>
                <a:cs typeface="Arial" panose="020B0604020202020204" pitchFamily="34" charset="0"/>
              </a:rPr>
              <a:t>data overload </a:t>
            </a:r>
            <a:r>
              <a:rPr kumimoji="1" lang="en-GB" altLang="zh-CN" dirty="0">
                <a:solidFill>
                  <a:srgbClr val="4A4A4A"/>
                </a:solidFill>
                <a:latin typeface="Arial" panose="020B0604020202020204" pitchFamily="34" charset="0"/>
                <a:cs typeface="Arial" panose="020B0604020202020204" pitchFamily="34" charset="0"/>
              </a:rPr>
              <a:t>which may result in </a:t>
            </a:r>
            <a:r>
              <a:rPr kumimoji="1" lang="en-GB" altLang="zh-CN" b="1" dirty="0">
                <a:solidFill>
                  <a:srgbClr val="4A4A4A"/>
                </a:solidFill>
                <a:latin typeface="Arial" panose="020B0604020202020204" pitchFamily="34" charset="0"/>
                <a:cs typeface="Arial" panose="020B0604020202020204" pitchFamily="34" charset="0"/>
              </a:rPr>
              <a:t>errors</a:t>
            </a:r>
            <a:r>
              <a:rPr kumimoji="1" lang="en-GB" altLang="zh-CN" dirty="0">
                <a:solidFill>
                  <a:srgbClr val="4A4A4A"/>
                </a:solidFill>
                <a:latin typeface="Arial" panose="020B0604020202020204" pitchFamily="34" charset="0"/>
                <a:cs typeface="Arial" panose="020B0604020202020204" pitchFamily="34" charset="0"/>
              </a:rPr>
              <a:t>.</a:t>
            </a:r>
            <a:endParaRPr kumimoji="1" lang="en" altLang="zh-CN" dirty="0">
              <a:solidFill>
                <a:srgbClr val="4A4A4A"/>
              </a:solidFill>
              <a:latin typeface="Arial" panose="020B0604020202020204" pitchFamily="34" charset="0"/>
              <a:cs typeface="Arial" panose="020B0604020202020204" pitchFamily="34" charset="0"/>
            </a:endParaRPr>
          </a:p>
          <a:p>
            <a:pPr marL="457200" indent="-457200">
              <a:lnSpc>
                <a:spcPct val="150000"/>
              </a:lnSpc>
              <a:buFont typeface="Arial" panose="020B0604020202020204" pitchFamily="34" charset="0"/>
              <a:buChar char="•"/>
            </a:pPr>
            <a:r>
              <a:rPr kumimoji="1" lang="en" altLang="zh-CN" b="1" dirty="0">
                <a:solidFill>
                  <a:srgbClr val="672D6C"/>
                </a:solidFill>
                <a:latin typeface="Arial" panose="020B0604020202020204" pitchFamily="34" charset="0"/>
                <a:cs typeface="Arial" panose="020B0604020202020204" pitchFamily="34" charset="0"/>
              </a:rPr>
              <a:t>Procedure</a:t>
            </a:r>
            <a:r>
              <a:rPr kumimoji="1" lang="en" altLang="zh-CN" dirty="0">
                <a:solidFill>
                  <a:srgbClr val="4A4A4A"/>
                </a:solidFill>
                <a:latin typeface="Arial" panose="020B0604020202020204" pitchFamily="34" charset="0"/>
                <a:cs typeface="Arial" panose="020B0604020202020204" pitchFamily="34" charset="0"/>
              </a:rPr>
              <a:t>: Traditional audits often rely on </a:t>
            </a:r>
            <a:r>
              <a:rPr kumimoji="1" lang="en" altLang="zh-CN" b="1" dirty="0">
                <a:solidFill>
                  <a:srgbClr val="4A4A4A"/>
                </a:solidFill>
                <a:latin typeface="Arial" panose="020B0604020202020204" pitchFamily="34" charset="0"/>
                <a:cs typeface="Arial" panose="020B0604020202020204" pitchFamily="34" charset="0"/>
              </a:rPr>
              <a:t>sampling</a:t>
            </a:r>
            <a:r>
              <a:rPr kumimoji="1" lang="en" altLang="zh-CN" dirty="0">
                <a:solidFill>
                  <a:srgbClr val="4A4A4A"/>
                </a:solidFill>
                <a:latin typeface="Arial" panose="020B0604020202020204" pitchFamily="34" charset="0"/>
                <a:cs typeface="Arial" panose="020B0604020202020204" pitchFamily="34" charset="0"/>
              </a:rPr>
              <a:t> which results in a </a:t>
            </a:r>
            <a:r>
              <a:rPr kumimoji="1" lang="en" altLang="zh-CN" b="1" dirty="0">
                <a:solidFill>
                  <a:srgbClr val="4A4A4A"/>
                </a:solidFill>
                <a:latin typeface="Arial" panose="020B0604020202020204" pitchFamily="34" charset="0"/>
                <a:cs typeface="Arial" panose="020B0604020202020204" pitchFamily="34" charset="0"/>
              </a:rPr>
              <a:t>limited scope</a:t>
            </a:r>
            <a:r>
              <a:rPr kumimoji="1" lang="en" altLang="zh-CN" dirty="0">
                <a:solidFill>
                  <a:srgbClr val="4A4A4A"/>
                </a:solidFill>
                <a:latin typeface="Arial" panose="020B0604020202020204" pitchFamily="34" charset="0"/>
                <a:cs typeface="Arial" panose="020B0604020202020204" pitchFamily="34" charset="0"/>
              </a:rPr>
              <a:t>, and only provide a </a:t>
            </a:r>
            <a:r>
              <a:rPr kumimoji="1" lang="en" altLang="zh-CN" b="1" dirty="0">
                <a:solidFill>
                  <a:srgbClr val="4A4A4A"/>
                </a:solidFill>
                <a:latin typeface="Arial" panose="020B0604020202020204" pitchFamily="34" charset="0"/>
                <a:cs typeface="Arial" panose="020B0604020202020204" pitchFamily="34" charset="0"/>
              </a:rPr>
              <a:t>snapshot</a:t>
            </a:r>
            <a:r>
              <a:rPr kumimoji="1" lang="en" altLang="zh-CN" dirty="0">
                <a:solidFill>
                  <a:srgbClr val="4A4A4A"/>
                </a:solidFill>
                <a:latin typeface="Arial" panose="020B0604020202020204" pitchFamily="34" charset="0"/>
                <a:cs typeface="Arial" panose="020B0604020202020204" pitchFamily="34" charset="0"/>
              </a:rPr>
              <a:t> in time rather than </a:t>
            </a:r>
            <a:r>
              <a:rPr kumimoji="1" lang="en" altLang="zh-CN" b="1" dirty="0">
                <a:solidFill>
                  <a:srgbClr val="4A4A4A"/>
                </a:solidFill>
                <a:latin typeface="Arial" panose="020B0604020202020204" pitchFamily="34" charset="0"/>
                <a:cs typeface="Arial" panose="020B0604020202020204" pitchFamily="34" charset="0"/>
              </a:rPr>
              <a:t>continuous</a:t>
            </a:r>
            <a:r>
              <a:rPr kumimoji="1" lang="en" altLang="zh-CN" dirty="0">
                <a:solidFill>
                  <a:srgbClr val="4A4A4A"/>
                </a:solidFill>
                <a:latin typeface="Arial" panose="020B0604020202020204" pitchFamily="34" charset="0"/>
                <a:cs typeface="Arial" panose="020B0604020202020204" pitchFamily="34" charset="0"/>
              </a:rPr>
              <a:t> monitoring.</a:t>
            </a:r>
            <a:endParaRPr kumimoji="1" lang="en-US" altLang="zh-CN" dirty="0">
              <a:solidFill>
                <a:srgbClr val="4A4A4A"/>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41080749"/>
      </p:ext>
    </p:extLst>
  </p:cSld>
  <p:clrMapOvr>
    <a:masterClrMapping/>
  </p:clrMapOvr>
  <p:transition spd="slow">
    <p:push/>
  </p:transition>
  <p:extLst>
    <p:ext uri="{6950BFC3-D8DA-4A85-94F7-54DA5524770B}">
      <p188:commentRel xmlns:p188="http://schemas.microsoft.com/office/powerpoint/2018/8/main" r:id="rId3"/>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F601CF2-8D28-1405-2D48-0C4EF661C1A0}"/>
              </a:ext>
            </a:extLst>
          </p:cNvPr>
          <p:cNvGrpSpPr/>
          <p:nvPr/>
        </p:nvGrpSpPr>
        <p:grpSpPr>
          <a:xfrm>
            <a:off x="0" y="0"/>
            <a:ext cx="12192000" cy="6858000"/>
            <a:chOff x="0" y="0"/>
            <a:chExt cx="12192000" cy="6858000"/>
          </a:xfrm>
        </p:grpSpPr>
        <p:pic>
          <p:nvPicPr>
            <p:cNvPr id="24" name="Picture 23" descr="A multicolored building with glass walls&#10;&#10;Description automatically generated">
              <a:extLst>
                <a:ext uri="{FF2B5EF4-FFF2-40B4-BE49-F238E27FC236}">
                  <a16:creationId xmlns:a16="http://schemas.microsoft.com/office/drawing/2014/main" id="{2F00618C-84AD-1001-4CCB-ECCB56CDBE1C}"/>
                </a:ext>
              </a:extLst>
            </p:cNvPr>
            <p:cNvPicPr>
              <a:picLocks noChangeAspect="1"/>
            </p:cNvPicPr>
            <p:nvPr/>
          </p:nvPicPr>
          <p:blipFill rotWithShape="1">
            <a:blip r:embed="rId3">
              <a:extLst>
                <a:ext uri="{BEBA8EAE-BF5A-486C-A8C5-ECC9F3942E4B}">
                  <a14:imgProps xmlns:a14="http://schemas.microsoft.com/office/drawing/2010/main">
                    <a14:imgLayer r:embed="rId4">
                      <a14:imgEffect>
                        <a14:colorTemperature colorTemp="11200"/>
                      </a14:imgEffect>
                      <a14:imgEffect>
                        <a14:saturation sat="0"/>
                      </a14:imgEffect>
                    </a14:imgLayer>
                  </a14:imgProps>
                </a:ext>
              </a:extLst>
            </a:blip>
            <a:srcRect l="14889"/>
            <a:stretch/>
          </p:blipFill>
          <p:spPr>
            <a:xfrm>
              <a:off x="0" y="0"/>
              <a:ext cx="12192000" cy="6858000"/>
            </a:xfrm>
            <a:prstGeom prst="rect">
              <a:avLst/>
            </a:prstGeom>
          </p:spPr>
        </p:pic>
        <p:sp>
          <p:nvSpPr>
            <p:cNvPr id="10" name="Rectangle 9">
              <a:extLst>
                <a:ext uri="{FF2B5EF4-FFF2-40B4-BE49-F238E27FC236}">
                  <a16:creationId xmlns:a16="http://schemas.microsoft.com/office/drawing/2014/main" id="{2B2399F8-20C5-09AE-EDBF-5B20F1379AF1}"/>
                </a:ext>
              </a:extLst>
            </p:cNvPr>
            <p:cNvSpPr/>
            <p:nvPr/>
          </p:nvSpPr>
          <p:spPr>
            <a:xfrm>
              <a:off x="0" y="0"/>
              <a:ext cx="12192000" cy="6858000"/>
            </a:xfrm>
            <a:prstGeom prst="rect">
              <a:avLst/>
            </a:prstGeom>
            <a:solidFill>
              <a:schemeClr val="tx1">
                <a:alpha val="76236"/>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ounded Rectangle 1">
              <a:extLst>
                <a:ext uri="{FF2B5EF4-FFF2-40B4-BE49-F238E27FC236}">
                  <a16:creationId xmlns:a16="http://schemas.microsoft.com/office/drawing/2014/main" id="{AE676A8E-F3C3-4718-15B7-FFE4321EB454}"/>
                </a:ext>
              </a:extLst>
            </p:cNvPr>
            <p:cNvSpPr/>
            <p:nvPr/>
          </p:nvSpPr>
          <p:spPr>
            <a:xfrm>
              <a:off x="989632" y="5569505"/>
              <a:ext cx="4637681" cy="1054405"/>
            </a:xfrm>
            <a:prstGeom prst="roundRect">
              <a:avLst/>
            </a:prstGeom>
            <a:no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pic>
        <p:nvPicPr>
          <p:cNvPr id="26" name="Picture 25">
            <a:extLst>
              <a:ext uri="{FF2B5EF4-FFF2-40B4-BE49-F238E27FC236}">
                <a16:creationId xmlns:a16="http://schemas.microsoft.com/office/drawing/2014/main" id="{97D699CD-348B-BF4F-257A-3B4CA2A1CE8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04802" y="6063136"/>
            <a:ext cx="1722326" cy="663298"/>
          </a:xfrm>
          <a:prstGeom prst="rect">
            <a:avLst/>
          </a:prstGeom>
        </p:spPr>
      </p:pic>
      <p:sp>
        <p:nvSpPr>
          <p:cNvPr id="27" name="TextBox 26">
            <a:extLst>
              <a:ext uri="{FF2B5EF4-FFF2-40B4-BE49-F238E27FC236}">
                <a16:creationId xmlns:a16="http://schemas.microsoft.com/office/drawing/2014/main" id="{C46C97CF-4CBA-54DA-88B9-0B2504BBEE4C}"/>
              </a:ext>
            </a:extLst>
          </p:cNvPr>
          <p:cNvSpPr txBox="1"/>
          <p:nvPr/>
        </p:nvSpPr>
        <p:spPr>
          <a:xfrm>
            <a:off x="412588" y="6281024"/>
            <a:ext cx="5243930" cy="276999"/>
          </a:xfrm>
          <a:prstGeom prst="rect">
            <a:avLst/>
          </a:prstGeom>
          <a:noFill/>
        </p:spPr>
        <p:txBody>
          <a:bodyPr wrap="square" lIns="91440" tIns="45720" rIns="91440" bIns="45720" rtlCol="0" anchor="t">
            <a:spAutoFit/>
          </a:bodyPr>
          <a:lstStyle/>
          <a:p>
            <a:r>
              <a:rPr lang="en-GB" sz="1200" b="1" cap="all" dirty="0">
                <a:solidFill>
                  <a:schemeClr val="bg1"/>
                </a:solidFill>
                <a:latin typeface="Arial" panose="020B0604020202020204" pitchFamily="34" charset="0"/>
                <a:cs typeface="Arial" panose="020B0604020202020204" pitchFamily="34" charset="0"/>
              </a:rPr>
              <a:t>Slide </a:t>
            </a:r>
            <a:fld id="{04884E07-64FC-6149-AE25-48EBA21D7F7E}" type="slidenum">
              <a:rPr lang="en-GB" sz="1200" b="1" cap="all" smtClean="0">
                <a:solidFill>
                  <a:schemeClr val="bg1"/>
                </a:solidFill>
                <a:latin typeface="Arial" panose="020B0604020202020204" pitchFamily="34" charset="0"/>
                <a:cs typeface="Arial" panose="020B0604020202020204" pitchFamily="34" charset="0"/>
              </a:rPr>
              <a:pPr/>
              <a:t>8</a:t>
            </a:fld>
            <a:r>
              <a:rPr lang="en-GB" sz="1200" b="1" cap="all" dirty="0">
                <a:solidFill>
                  <a:schemeClr val="bg1"/>
                </a:solidFill>
                <a:latin typeface="Arial" panose="020B0604020202020204" pitchFamily="34" charset="0"/>
                <a:cs typeface="Arial" panose="020B0604020202020204" pitchFamily="34" charset="0"/>
              </a:rPr>
              <a:t> | </a:t>
            </a:r>
            <a:r>
              <a:rPr lang="en-GB" sz="1200" cap="all" dirty="0">
                <a:solidFill>
                  <a:schemeClr val="bg1"/>
                </a:solidFill>
                <a:latin typeface="Arial" panose="020B0604020202020204" pitchFamily="34" charset="0"/>
                <a:cs typeface="Arial" panose="020B0604020202020204" pitchFamily="34" charset="0"/>
              </a:rPr>
              <a:t>DATE : 23 Nov 2023</a:t>
            </a:r>
          </a:p>
        </p:txBody>
      </p:sp>
      <p:sp>
        <p:nvSpPr>
          <p:cNvPr id="3" name="文本框 2">
            <a:extLst>
              <a:ext uri="{FF2B5EF4-FFF2-40B4-BE49-F238E27FC236}">
                <a16:creationId xmlns:a16="http://schemas.microsoft.com/office/drawing/2014/main" id="{26396B69-2ABC-EE82-2AF8-9AC5DD53C296}"/>
              </a:ext>
            </a:extLst>
          </p:cNvPr>
          <p:cNvSpPr txBox="1"/>
          <p:nvPr/>
        </p:nvSpPr>
        <p:spPr>
          <a:xfrm>
            <a:off x="6214819" y="2780528"/>
            <a:ext cx="5977181" cy="1478418"/>
          </a:xfrm>
          <a:prstGeom prst="rect">
            <a:avLst/>
          </a:prstGeom>
          <a:noFill/>
        </p:spPr>
        <p:txBody>
          <a:bodyPr wrap="square" rtlCol="0">
            <a:spAutoFit/>
          </a:bodyPr>
          <a:lstStyle/>
          <a:p>
            <a:r>
              <a:rPr kumimoji="1" lang="en-US" altLang="zh-CN" sz="4800" b="1" dirty="0">
                <a:solidFill>
                  <a:schemeClr val="bg1"/>
                </a:solidFill>
                <a:latin typeface="Arial" panose="020B0604020202020204" pitchFamily="34" charset="0"/>
                <a:cs typeface="Arial" panose="020B0604020202020204" pitchFamily="34" charset="0"/>
              </a:rPr>
              <a:t>Part 2</a:t>
            </a:r>
          </a:p>
          <a:p>
            <a:pPr>
              <a:lnSpc>
                <a:spcPct val="150000"/>
              </a:lnSpc>
            </a:pPr>
            <a:r>
              <a:rPr kumimoji="1" lang="en-US" altLang="zh-CN" sz="3200" b="1" dirty="0">
                <a:solidFill>
                  <a:schemeClr val="bg1"/>
                </a:solidFill>
                <a:latin typeface="Arial" panose="020B0604020202020204" pitchFamily="34" charset="0"/>
                <a:cs typeface="Arial" panose="020B0604020202020204" pitchFamily="34" charset="0"/>
              </a:rPr>
              <a:t>AI Powered Compliance Audit</a:t>
            </a:r>
          </a:p>
        </p:txBody>
      </p:sp>
    </p:spTree>
    <p:extLst>
      <p:ext uri="{BB962C8B-B14F-4D97-AF65-F5344CB8AC3E}">
        <p14:creationId xmlns:p14="http://schemas.microsoft.com/office/powerpoint/2010/main" val="2828267558"/>
      </p:ext>
    </p:extLst>
  </p:cSld>
  <p:clrMapOvr>
    <a:masterClrMapping/>
  </p:clrMapOvr>
  <p:transition spd="slow">
    <p:fade/>
  </p:transition>
  <p:extLst>
    <p:ext uri="{6950BFC3-D8DA-4A85-94F7-54DA5524770B}">
      <p188:commentRel xmlns:p188="http://schemas.microsoft.com/office/powerpoint/2018/8/main" r:id="rId2"/>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直接连接符 24">
            <a:extLst>
              <a:ext uri="{FF2B5EF4-FFF2-40B4-BE49-F238E27FC236}">
                <a16:creationId xmlns:a16="http://schemas.microsoft.com/office/drawing/2014/main" id="{5F028C57-AD39-BD07-83DA-E7A43D6E5893}"/>
              </a:ext>
            </a:extLst>
          </p:cNvPr>
          <p:cNvCxnSpPr>
            <a:cxnSpLocks/>
          </p:cNvCxnSpPr>
          <p:nvPr/>
        </p:nvCxnSpPr>
        <p:spPr>
          <a:xfrm>
            <a:off x="218440" y="2428776"/>
            <a:ext cx="11662410" cy="0"/>
          </a:xfrm>
          <a:prstGeom prst="line">
            <a:avLst/>
          </a:prstGeom>
          <a:ln w="114300">
            <a:solidFill>
              <a:srgbClr val="4472C4"/>
            </a:solidFill>
            <a:tailEnd type="stealth" w="sm" len="sm"/>
          </a:ln>
        </p:spPr>
        <p:style>
          <a:lnRef idx="1">
            <a:schemeClr val="accent1"/>
          </a:lnRef>
          <a:fillRef idx="0">
            <a:schemeClr val="accent1"/>
          </a:fillRef>
          <a:effectRef idx="0">
            <a:schemeClr val="accent1"/>
          </a:effectRef>
          <a:fontRef idx="minor">
            <a:schemeClr val="tx1"/>
          </a:fontRef>
        </p:style>
      </p:cxnSp>
      <p:sp>
        <p:nvSpPr>
          <p:cNvPr id="18" name="矩形: 圆角 27">
            <a:extLst>
              <a:ext uri="{FF2B5EF4-FFF2-40B4-BE49-F238E27FC236}">
                <a16:creationId xmlns:a16="http://schemas.microsoft.com/office/drawing/2014/main" id="{02DB5F62-88A7-CB9F-2DDD-3809436E53C7}"/>
              </a:ext>
            </a:extLst>
          </p:cNvPr>
          <p:cNvSpPr/>
          <p:nvPr/>
        </p:nvSpPr>
        <p:spPr>
          <a:xfrm>
            <a:off x="2207114" y="1763082"/>
            <a:ext cx="1741714" cy="42669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Calibri" panose="020F0502020204030204" pitchFamily="34" charset="0"/>
                <a:cs typeface="Calibri" panose="020F0502020204030204" pitchFamily="34" charset="0"/>
              </a:rPr>
              <a:t>GPT-1</a:t>
            </a:r>
          </a:p>
          <a:p>
            <a:pPr algn="ctr"/>
            <a:r>
              <a:rPr lang="en-US" altLang="zh-CN" sz="1400" b="1" dirty="0">
                <a:latin typeface="Calibri" panose="020F0502020204030204" pitchFamily="34" charset="0"/>
                <a:cs typeface="Calibri" panose="020F0502020204030204" pitchFamily="34" charset="0"/>
              </a:rPr>
              <a:t>06/2018</a:t>
            </a:r>
            <a:endParaRPr lang="zh-CN" altLang="en-US" sz="1400" b="1" dirty="0">
              <a:latin typeface="Calibri" panose="020F0502020204030204" pitchFamily="34" charset="0"/>
              <a:cs typeface="Calibri" panose="020F0502020204030204" pitchFamily="34" charset="0"/>
            </a:endParaRPr>
          </a:p>
        </p:txBody>
      </p:sp>
      <p:sp>
        <p:nvSpPr>
          <p:cNvPr id="19" name="矩形: 圆角 28">
            <a:extLst>
              <a:ext uri="{FF2B5EF4-FFF2-40B4-BE49-F238E27FC236}">
                <a16:creationId xmlns:a16="http://schemas.microsoft.com/office/drawing/2014/main" id="{89B909EF-D50B-6F29-A053-272B7B0F2E03}"/>
              </a:ext>
            </a:extLst>
          </p:cNvPr>
          <p:cNvSpPr/>
          <p:nvPr/>
        </p:nvSpPr>
        <p:spPr>
          <a:xfrm>
            <a:off x="4190148" y="1772096"/>
            <a:ext cx="1741714" cy="42669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Calibri" panose="020F0502020204030204" pitchFamily="34" charset="0"/>
                <a:cs typeface="Calibri" panose="020F0502020204030204" pitchFamily="34" charset="0"/>
              </a:rPr>
              <a:t>GPT-2</a:t>
            </a:r>
          </a:p>
          <a:p>
            <a:pPr algn="ctr"/>
            <a:r>
              <a:rPr lang="en-US" altLang="zh-CN" sz="1400" b="1" dirty="0">
                <a:latin typeface="Calibri" panose="020F0502020204030204" pitchFamily="34" charset="0"/>
                <a:cs typeface="Calibri" panose="020F0502020204030204" pitchFamily="34" charset="0"/>
              </a:rPr>
              <a:t>02/2019</a:t>
            </a:r>
            <a:endParaRPr lang="zh-CN" altLang="en-US" sz="1400" b="1" dirty="0">
              <a:latin typeface="Calibri" panose="020F0502020204030204" pitchFamily="34" charset="0"/>
              <a:cs typeface="Calibri" panose="020F0502020204030204" pitchFamily="34" charset="0"/>
            </a:endParaRPr>
          </a:p>
        </p:txBody>
      </p:sp>
      <p:sp>
        <p:nvSpPr>
          <p:cNvPr id="20" name="矩形: 圆角 29">
            <a:extLst>
              <a:ext uri="{FF2B5EF4-FFF2-40B4-BE49-F238E27FC236}">
                <a16:creationId xmlns:a16="http://schemas.microsoft.com/office/drawing/2014/main" id="{FE076110-2C54-7A18-9EAF-B2E6FD9BAC1F}"/>
              </a:ext>
            </a:extLst>
          </p:cNvPr>
          <p:cNvSpPr/>
          <p:nvPr/>
        </p:nvSpPr>
        <p:spPr>
          <a:xfrm>
            <a:off x="6214476" y="1772096"/>
            <a:ext cx="1741714" cy="42669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Calibri" panose="020F0502020204030204" pitchFamily="34" charset="0"/>
                <a:cs typeface="Calibri" panose="020F0502020204030204" pitchFamily="34" charset="0"/>
              </a:rPr>
              <a:t>GPT-3</a:t>
            </a:r>
          </a:p>
          <a:p>
            <a:pPr algn="ctr"/>
            <a:r>
              <a:rPr lang="en-US" altLang="zh-CN" sz="1400" b="1" dirty="0">
                <a:latin typeface="Calibri" panose="020F0502020204030204" pitchFamily="34" charset="0"/>
                <a:cs typeface="Calibri" panose="020F0502020204030204" pitchFamily="34" charset="0"/>
              </a:rPr>
              <a:t>05/2020</a:t>
            </a:r>
            <a:endParaRPr lang="zh-CN" altLang="en-US" sz="1400" b="1" dirty="0">
              <a:latin typeface="Calibri" panose="020F0502020204030204" pitchFamily="34" charset="0"/>
              <a:cs typeface="Calibri" panose="020F0502020204030204" pitchFamily="34" charset="0"/>
            </a:endParaRPr>
          </a:p>
        </p:txBody>
      </p:sp>
      <p:sp>
        <p:nvSpPr>
          <p:cNvPr id="21" name="矩形: 圆角 30">
            <a:extLst>
              <a:ext uri="{FF2B5EF4-FFF2-40B4-BE49-F238E27FC236}">
                <a16:creationId xmlns:a16="http://schemas.microsoft.com/office/drawing/2014/main" id="{598F4BBE-8D27-8971-A89D-F428471CAC13}"/>
              </a:ext>
            </a:extLst>
          </p:cNvPr>
          <p:cNvSpPr/>
          <p:nvPr/>
        </p:nvSpPr>
        <p:spPr>
          <a:xfrm>
            <a:off x="8243172" y="1754942"/>
            <a:ext cx="1741714" cy="42669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Calibri" panose="020F0502020204030204" pitchFamily="34" charset="0"/>
                <a:cs typeface="Calibri" panose="020F0502020204030204" pitchFamily="34" charset="0"/>
              </a:rPr>
              <a:t>GPT-4</a:t>
            </a:r>
          </a:p>
          <a:p>
            <a:pPr algn="ctr"/>
            <a:r>
              <a:rPr lang="en-US" altLang="zh-CN" sz="1400" b="1" dirty="0">
                <a:latin typeface="Calibri" panose="020F0502020204030204" pitchFamily="34" charset="0"/>
                <a:cs typeface="Calibri" panose="020F0502020204030204" pitchFamily="34" charset="0"/>
              </a:rPr>
              <a:t>03/2023</a:t>
            </a:r>
            <a:endParaRPr lang="zh-CN" altLang="en-US" sz="1400" b="1" dirty="0">
              <a:latin typeface="Calibri" panose="020F0502020204030204" pitchFamily="34" charset="0"/>
              <a:cs typeface="Calibri" panose="020F0502020204030204" pitchFamily="34" charset="0"/>
            </a:endParaRPr>
          </a:p>
        </p:txBody>
      </p:sp>
      <p:cxnSp>
        <p:nvCxnSpPr>
          <p:cNvPr id="22" name="直接连接符 31">
            <a:extLst>
              <a:ext uri="{FF2B5EF4-FFF2-40B4-BE49-F238E27FC236}">
                <a16:creationId xmlns:a16="http://schemas.microsoft.com/office/drawing/2014/main" id="{A094D226-C69D-94A3-A6AE-B5240D5C4815}"/>
              </a:ext>
            </a:extLst>
          </p:cNvPr>
          <p:cNvCxnSpPr>
            <a:cxnSpLocks/>
          </p:cNvCxnSpPr>
          <p:nvPr/>
        </p:nvCxnSpPr>
        <p:spPr>
          <a:xfrm flipV="1">
            <a:off x="3077971" y="2186041"/>
            <a:ext cx="0" cy="195590"/>
          </a:xfrm>
          <a:prstGeom prst="line">
            <a:avLst/>
          </a:prstGeom>
          <a:ln w="114300">
            <a:solidFill>
              <a:srgbClr val="4472C4"/>
            </a:solidFill>
          </a:ln>
        </p:spPr>
        <p:style>
          <a:lnRef idx="1">
            <a:schemeClr val="accent1"/>
          </a:lnRef>
          <a:fillRef idx="0">
            <a:schemeClr val="accent1"/>
          </a:fillRef>
          <a:effectRef idx="0">
            <a:schemeClr val="accent1"/>
          </a:effectRef>
          <a:fontRef idx="minor">
            <a:schemeClr val="tx1"/>
          </a:fontRef>
        </p:style>
      </p:cxnSp>
      <p:cxnSp>
        <p:nvCxnSpPr>
          <p:cNvPr id="25" name="直接连接符 38">
            <a:extLst>
              <a:ext uri="{FF2B5EF4-FFF2-40B4-BE49-F238E27FC236}">
                <a16:creationId xmlns:a16="http://schemas.microsoft.com/office/drawing/2014/main" id="{51DEE46D-FBB6-F0C8-32FD-43F2CAEA96D1}"/>
              </a:ext>
            </a:extLst>
          </p:cNvPr>
          <p:cNvCxnSpPr>
            <a:cxnSpLocks/>
          </p:cNvCxnSpPr>
          <p:nvPr/>
        </p:nvCxnSpPr>
        <p:spPr>
          <a:xfrm flipV="1">
            <a:off x="5054785" y="2198789"/>
            <a:ext cx="0" cy="216917"/>
          </a:xfrm>
          <a:prstGeom prst="line">
            <a:avLst/>
          </a:prstGeom>
          <a:ln w="114300">
            <a:solidFill>
              <a:srgbClr val="4472C4"/>
            </a:solidFill>
          </a:ln>
        </p:spPr>
        <p:style>
          <a:lnRef idx="1">
            <a:schemeClr val="accent1"/>
          </a:lnRef>
          <a:fillRef idx="0">
            <a:schemeClr val="accent1"/>
          </a:fillRef>
          <a:effectRef idx="0">
            <a:schemeClr val="accent1"/>
          </a:effectRef>
          <a:fontRef idx="minor">
            <a:schemeClr val="tx1"/>
          </a:fontRef>
        </p:style>
      </p:cxnSp>
      <p:cxnSp>
        <p:nvCxnSpPr>
          <p:cNvPr id="26" name="直接连接符 40">
            <a:extLst>
              <a:ext uri="{FF2B5EF4-FFF2-40B4-BE49-F238E27FC236}">
                <a16:creationId xmlns:a16="http://schemas.microsoft.com/office/drawing/2014/main" id="{7A6976FD-72DF-B40B-D327-42FD6B7622D5}"/>
              </a:ext>
            </a:extLst>
          </p:cNvPr>
          <p:cNvCxnSpPr>
            <a:cxnSpLocks/>
          </p:cNvCxnSpPr>
          <p:nvPr/>
        </p:nvCxnSpPr>
        <p:spPr>
          <a:xfrm flipV="1">
            <a:off x="7085333" y="2198789"/>
            <a:ext cx="0" cy="216917"/>
          </a:xfrm>
          <a:prstGeom prst="line">
            <a:avLst/>
          </a:prstGeom>
          <a:ln w="114300">
            <a:solidFill>
              <a:srgbClr val="4472C4"/>
            </a:solidFill>
          </a:ln>
        </p:spPr>
        <p:style>
          <a:lnRef idx="1">
            <a:schemeClr val="accent1"/>
          </a:lnRef>
          <a:fillRef idx="0">
            <a:schemeClr val="accent1"/>
          </a:fillRef>
          <a:effectRef idx="0">
            <a:schemeClr val="accent1"/>
          </a:effectRef>
          <a:fontRef idx="minor">
            <a:schemeClr val="tx1"/>
          </a:fontRef>
        </p:style>
      </p:cxnSp>
      <p:cxnSp>
        <p:nvCxnSpPr>
          <p:cNvPr id="27" name="直接连接符 41">
            <a:extLst>
              <a:ext uri="{FF2B5EF4-FFF2-40B4-BE49-F238E27FC236}">
                <a16:creationId xmlns:a16="http://schemas.microsoft.com/office/drawing/2014/main" id="{3A12DD0C-BB44-505C-B369-96CFDFB7B6B5}"/>
              </a:ext>
            </a:extLst>
          </p:cNvPr>
          <p:cNvCxnSpPr>
            <a:cxnSpLocks/>
          </p:cNvCxnSpPr>
          <p:nvPr/>
        </p:nvCxnSpPr>
        <p:spPr>
          <a:xfrm flipV="1">
            <a:off x="9121274" y="2155813"/>
            <a:ext cx="0" cy="216917"/>
          </a:xfrm>
          <a:prstGeom prst="line">
            <a:avLst/>
          </a:prstGeom>
          <a:ln w="114300">
            <a:solidFill>
              <a:srgbClr val="4472C4"/>
            </a:solidFill>
          </a:ln>
        </p:spPr>
        <p:style>
          <a:lnRef idx="1">
            <a:schemeClr val="accent1"/>
          </a:lnRef>
          <a:fillRef idx="0">
            <a:schemeClr val="accent1"/>
          </a:fillRef>
          <a:effectRef idx="0">
            <a:schemeClr val="accent1"/>
          </a:effectRef>
          <a:fontRef idx="minor">
            <a:schemeClr val="tx1"/>
          </a:fontRef>
        </p:style>
      </p:cxnSp>
      <p:pic>
        <p:nvPicPr>
          <p:cNvPr id="28" name="Picture 6" descr="OpenAI和ChatGPT。你想知道的一切| AppMaster">
            <a:extLst>
              <a:ext uri="{FF2B5EF4-FFF2-40B4-BE49-F238E27FC236}">
                <a16:creationId xmlns:a16="http://schemas.microsoft.com/office/drawing/2014/main" id="{49DAA430-A80B-3D58-9D13-41807E71BC9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7108" y="1355275"/>
            <a:ext cx="1571916" cy="880273"/>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8" descr="Android Apps by Google LLC on Google Play">
            <a:extLst>
              <a:ext uri="{FF2B5EF4-FFF2-40B4-BE49-F238E27FC236}">
                <a16:creationId xmlns:a16="http://schemas.microsoft.com/office/drawing/2014/main" id="{26AEE68F-27FB-7502-583D-789A91E05B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8781" y="2613784"/>
            <a:ext cx="1479208" cy="828356"/>
          </a:xfrm>
          <a:prstGeom prst="rect">
            <a:avLst/>
          </a:prstGeom>
          <a:noFill/>
          <a:extLst>
            <a:ext uri="{909E8E84-426E-40DD-AFC4-6F175D3DCCD1}">
              <a14:hiddenFill xmlns:a14="http://schemas.microsoft.com/office/drawing/2010/main">
                <a:solidFill>
                  <a:srgbClr val="FFFFFF"/>
                </a:solidFill>
              </a14:hiddenFill>
            </a:ext>
          </a:extLst>
        </p:spPr>
      </p:pic>
      <p:sp>
        <p:nvSpPr>
          <p:cNvPr id="30" name="矩形: 圆角 30">
            <a:extLst>
              <a:ext uri="{FF2B5EF4-FFF2-40B4-BE49-F238E27FC236}">
                <a16:creationId xmlns:a16="http://schemas.microsoft.com/office/drawing/2014/main" id="{9377B3F4-8A1F-999D-C80D-52C7DA1A2AE2}"/>
              </a:ext>
            </a:extLst>
          </p:cNvPr>
          <p:cNvSpPr/>
          <p:nvPr/>
        </p:nvSpPr>
        <p:spPr>
          <a:xfrm>
            <a:off x="10139136" y="1763082"/>
            <a:ext cx="1741714" cy="42669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Calibri" panose="020F0502020204030204" pitchFamily="34" charset="0"/>
                <a:cs typeface="Calibri" panose="020F0502020204030204" pitchFamily="34" charset="0"/>
              </a:rPr>
              <a:t>GPT-4-Turbo</a:t>
            </a:r>
          </a:p>
          <a:p>
            <a:pPr algn="ctr"/>
            <a:r>
              <a:rPr lang="en-US" altLang="zh-CN" sz="1400" b="1" dirty="0">
                <a:latin typeface="Calibri" panose="020F0502020204030204" pitchFamily="34" charset="0"/>
                <a:cs typeface="Calibri" panose="020F0502020204030204" pitchFamily="34" charset="0"/>
              </a:rPr>
              <a:t>11/2023</a:t>
            </a:r>
            <a:endParaRPr lang="zh-CN" altLang="en-US" sz="1400" b="1" dirty="0">
              <a:latin typeface="Calibri" panose="020F0502020204030204" pitchFamily="34" charset="0"/>
              <a:cs typeface="Calibri" panose="020F0502020204030204" pitchFamily="34" charset="0"/>
            </a:endParaRPr>
          </a:p>
        </p:txBody>
      </p:sp>
      <p:cxnSp>
        <p:nvCxnSpPr>
          <p:cNvPr id="31" name="直接连接符 41">
            <a:extLst>
              <a:ext uri="{FF2B5EF4-FFF2-40B4-BE49-F238E27FC236}">
                <a16:creationId xmlns:a16="http://schemas.microsoft.com/office/drawing/2014/main" id="{4D685CB2-4A91-B8DE-9E6C-F09A3B9E37E7}"/>
              </a:ext>
            </a:extLst>
          </p:cNvPr>
          <p:cNvCxnSpPr>
            <a:cxnSpLocks/>
          </p:cNvCxnSpPr>
          <p:nvPr/>
        </p:nvCxnSpPr>
        <p:spPr>
          <a:xfrm flipV="1">
            <a:off x="11017238" y="2163953"/>
            <a:ext cx="0" cy="216917"/>
          </a:xfrm>
          <a:prstGeom prst="line">
            <a:avLst/>
          </a:prstGeom>
          <a:ln w="114300">
            <a:solidFill>
              <a:srgbClr val="4472C4"/>
            </a:solidFill>
          </a:ln>
        </p:spPr>
        <p:style>
          <a:lnRef idx="1">
            <a:schemeClr val="accent1"/>
          </a:lnRef>
          <a:fillRef idx="0">
            <a:schemeClr val="accent1"/>
          </a:fillRef>
          <a:effectRef idx="0">
            <a:schemeClr val="accent1"/>
          </a:effectRef>
          <a:fontRef idx="minor">
            <a:schemeClr val="tx1"/>
          </a:fontRef>
        </p:style>
      </p:cxnSp>
      <p:cxnSp>
        <p:nvCxnSpPr>
          <p:cNvPr id="32" name="直接连接符 24">
            <a:extLst>
              <a:ext uri="{FF2B5EF4-FFF2-40B4-BE49-F238E27FC236}">
                <a16:creationId xmlns:a16="http://schemas.microsoft.com/office/drawing/2014/main" id="{53F0C6B0-A93F-C5EE-5A59-940E97FBE5B0}"/>
              </a:ext>
            </a:extLst>
          </p:cNvPr>
          <p:cNvCxnSpPr>
            <a:cxnSpLocks/>
          </p:cNvCxnSpPr>
          <p:nvPr/>
        </p:nvCxnSpPr>
        <p:spPr>
          <a:xfrm>
            <a:off x="264795" y="4098820"/>
            <a:ext cx="11662410" cy="0"/>
          </a:xfrm>
          <a:prstGeom prst="line">
            <a:avLst/>
          </a:prstGeom>
          <a:ln w="114300">
            <a:solidFill>
              <a:srgbClr val="4472C4"/>
            </a:solidFill>
            <a:tailEnd type="stealth" w="sm" len="sm"/>
          </a:ln>
        </p:spPr>
        <p:style>
          <a:lnRef idx="1">
            <a:schemeClr val="accent1"/>
          </a:lnRef>
          <a:fillRef idx="0">
            <a:schemeClr val="accent1"/>
          </a:fillRef>
          <a:effectRef idx="0">
            <a:schemeClr val="accent1"/>
          </a:effectRef>
          <a:fontRef idx="minor">
            <a:schemeClr val="tx1"/>
          </a:fontRef>
        </p:style>
      </p:cxnSp>
      <p:sp>
        <p:nvSpPr>
          <p:cNvPr id="33" name="矩形: 圆角 25">
            <a:extLst>
              <a:ext uri="{FF2B5EF4-FFF2-40B4-BE49-F238E27FC236}">
                <a16:creationId xmlns:a16="http://schemas.microsoft.com/office/drawing/2014/main" id="{89DA2E31-0AF3-EC7B-4827-D9471B6BA471}"/>
              </a:ext>
            </a:extLst>
          </p:cNvPr>
          <p:cNvSpPr/>
          <p:nvPr/>
        </p:nvSpPr>
        <p:spPr>
          <a:xfrm>
            <a:off x="270435" y="3433126"/>
            <a:ext cx="1741714" cy="42669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Calibri" panose="020F0502020204030204" pitchFamily="34" charset="0"/>
                <a:cs typeface="Calibri" panose="020F0502020204030204" pitchFamily="34" charset="0"/>
              </a:rPr>
              <a:t>Transformer</a:t>
            </a:r>
          </a:p>
          <a:p>
            <a:pPr algn="ctr"/>
            <a:r>
              <a:rPr lang="en-US" altLang="zh-CN" sz="1400" b="1" dirty="0">
                <a:latin typeface="Calibri" panose="020F0502020204030204" pitchFamily="34" charset="0"/>
                <a:cs typeface="Calibri" panose="020F0502020204030204" pitchFamily="34" charset="0"/>
              </a:rPr>
              <a:t>06/2017</a:t>
            </a:r>
            <a:endParaRPr lang="zh-CN" altLang="en-US" sz="1400" b="1" dirty="0">
              <a:latin typeface="Calibri" panose="020F0502020204030204" pitchFamily="34" charset="0"/>
              <a:cs typeface="Calibri" panose="020F0502020204030204" pitchFamily="34" charset="0"/>
            </a:endParaRPr>
          </a:p>
        </p:txBody>
      </p:sp>
      <p:sp>
        <p:nvSpPr>
          <p:cNvPr id="34" name="矩形: 圆角 27">
            <a:extLst>
              <a:ext uri="{FF2B5EF4-FFF2-40B4-BE49-F238E27FC236}">
                <a16:creationId xmlns:a16="http://schemas.microsoft.com/office/drawing/2014/main" id="{DA7EB453-B762-B2E9-8F2D-248F65C39B2F}"/>
              </a:ext>
            </a:extLst>
          </p:cNvPr>
          <p:cNvSpPr/>
          <p:nvPr/>
        </p:nvSpPr>
        <p:spPr>
          <a:xfrm>
            <a:off x="2253469" y="3433126"/>
            <a:ext cx="1741714" cy="42669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Calibri" panose="020F0502020204030204" pitchFamily="34" charset="0"/>
                <a:cs typeface="Calibri" panose="020F0502020204030204" pitchFamily="34" charset="0"/>
              </a:rPr>
              <a:t>Bert</a:t>
            </a:r>
          </a:p>
          <a:p>
            <a:pPr algn="ctr"/>
            <a:r>
              <a:rPr lang="en-US" altLang="zh-CN" sz="1400" b="1" dirty="0">
                <a:latin typeface="Calibri" panose="020F0502020204030204" pitchFamily="34" charset="0"/>
                <a:cs typeface="Calibri" panose="020F0502020204030204" pitchFamily="34" charset="0"/>
              </a:rPr>
              <a:t>05/2019</a:t>
            </a:r>
            <a:endParaRPr lang="zh-CN" altLang="en-US" sz="1400" b="1" dirty="0">
              <a:latin typeface="Calibri" panose="020F0502020204030204" pitchFamily="34" charset="0"/>
              <a:cs typeface="Calibri" panose="020F0502020204030204" pitchFamily="34" charset="0"/>
            </a:endParaRPr>
          </a:p>
        </p:txBody>
      </p:sp>
      <p:sp>
        <p:nvSpPr>
          <p:cNvPr id="35" name="矩形: 圆角 28">
            <a:extLst>
              <a:ext uri="{FF2B5EF4-FFF2-40B4-BE49-F238E27FC236}">
                <a16:creationId xmlns:a16="http://schemas.microsoft.com/office/drawing/2014/main" id="{62C9DBBC-479B-01C6-4E37-DF3963A75B97}"/>
              </a:ext>
            </a:extLst>
          </p:cNvPr>
          <p:cNvSpPr/>
          <p:nvPr/>
        </p:nvSpPr>
        <p:spPr>
          <a:xfrm>
            <a:off x="4236503" y="3442140"/>
            <a:ext cx="1741714" cy="42669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Calibri" panose="020F0502020204030204" pitchFamily="34" charset="0"/>
                <a:cs typeface="Calibri" panose="020F0502020204030204" pitchFamily="34" charset="0"/>
              </a:rPr>
              <a:t>T5</a:t>
            </a:r>
          </a:p>
          <a:p>
            <a:pPr algn="ctr"/>
            <a:r>
              <a:rPr lang="en-US" altLang="zh-CN" sz="1400" b="1" dirty="0">
                <a:latin typeface="Calibri" panose="020F0502020204030204" pitchFamily="34" charset="0"/>
                <a:cs typeface="Calibri" panose="020F0502020204030204" pitchFamily="34" charset="0"/>
              </a:rPr>
              <a:t>01/2020</a:t>
            </a:r>
            <a:endParaRPr lang="zh-CN" altLang="en-US" sz="1400" b="1" dirty="0">
              <a:latin typeface="Calibri" panose="020F0502020204030204" pitchFamily="34" charset="0"/>
              <a:cs typeface="Calibri" panose="020F0502020204030204" pitchFamily="34" charset="0"/>
            </a:endParaRPr>
          </a:p>
        </p:txBody>
      </p:sp>
      <p:sp>
        <p:nvSpPr>
          <p:cNvPr id="36" name="矩形: 圆角 29">
            <a:extLst>
              <a:ext uri="{FF2B5EF4-FFF2-40B4-BE49-F238E27FC236}">
                <a16:creationId xmlns:a16="http://schemas.microsoft.com/office/drawing/2014/main" id="{1872DB72-B87D-0EC3-28AA-BB4EB4A789FD}"/>
              </a:ext>
            </a:extLst>
          </p:cNvPr>
          <p:cNvSpPr/>
          <p:nvPr/>
        </p:nvSpPr>
        <p:spPr>
          <a:xfrm>
            <a:off x="6260831" y="3442140"/>
            <a:ext cx="1741714" cy="42669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Calibri" panose="020F0502020204030204" pitchFamily="34" charset="0"/>
                <a:cs typeface="Calibri" panose="020F0502020204030204" pitchFamily="34" charset="0"/>
              </a:rPr>
              <a:t>Claude</a:t>
            </a:r>
          </a:p>
          <a:p>
            <a:pPr algn="ctr"/>
            <a:r>
              <a:rPr lang="en-US" altLang="zh-CN" sz="1400" b="1" dirty="0">
                <a:latin typeface="Calibri" panose="020F0502020204030204" pitchFamily="34" charset="0"/>
                <a:cs typeface="Calibri" panose="020F0502020204030204" pitchFamily="34" charset="0"/>
              </a:rPr>
              <a:t>03/2023</a:t>
            </a:r>
            <a:endParaRPr lang="zh-CN" altLang="en-US" sz="1400" b="1" dirty="0">
              <a:latin typeface="Calibri" panose="020F0502020204030204" pitchFamily="34" charset="0"/>
              <a:cs typeface="Calibri" panose="020F0502020204030204" pitchFamily="34" charset="0"/>
            </a:endParaRPr>
          </a:p>
        </p:txBody>
      </p:sp>
      <p:sp>
        <p:nvSpPr>
          <p:cNvPr id="37" name="矩形: 圆角 30">
            <a:extLst>
              <a:ext uri="{FF2B5EF4-FFF2-40B4-BE49-F238E27FC236}">
                <a16:creationId xmlns:a16="http://schemas.microsoft.com/office/drawing/2014/main" id="{E59A575E-A9FA-8658-C944-9C57B2E3C2CB}"/>
              </a:ext>
            </a:extLst>
          </p:cNvPr>
          <p:cNvSpPr/>
          <p:nvPr/>
        </p:nvSpPr>
        <p:spPr>
          <a:xfrm>
            <a:off x="8289527" y="3424986"/>
            <a:ext cx="1741714" cy="42669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Calibri" panose="020F0502020204030204" pitchFamily="34" charset="0"/>
                <a:cs typeface="Calibri" panose="020F0502020204030204" pitchFamily="34" charset="0"/>
              </a:rPr>
              <a:t>Claude2</a:t>
            </a:r>
          </a:p>
          <a:p>
            <a:pPr algn="ctr"/>
            <a:r>
              <a:rPr lang="en-US" altLang="zh-CN" sz="1400" b="1" dirty="0">
                <a:latin typeface="Calibri" panose="020F0502020204030204" pitchFamily="34" charset="0"/>
                <a:cs typeface="Calibri" panose="020F0502020204030204" pitchFamily="34" charset="0"/>
              </a:rPr>
              <a:t>07/2023</a:t>
            </a:r>
            <a:endParaRPr lang="zh-CN" altLang="en-US" sz="1400" b="1" dirty="0">
              <a:latin typeface="Calibri" panose="020F0502020204030204" pitchFamily="34" charset="0"/>
              <a:cs typeface="Calibri" panose="020F0502020204030204" pitchFamily="34" charset="0"/>
            </a:endParaRPr>
          </a:p>
        </p:txBody>
      </p:sp>
      <p:cxnSp>
        <p:nvCxnSpPr>
          <p:cNvPr id="38" name="直接连接符 31">
            <a:extLst>
              <a:ext uri="{FF2B5EF4-FFF2-40B4-BE49-F238E27FC236}">
                <a16:creationId xmlns:a16="http://schemas.microsoft.com/office/drawing/2014/main" id="{618C267D-AF70-3374-802B-A0A702E58F9F}"/>
              </a:ext>
            </a:extLst>
          </p:cNvPr>
          <p:cNvCxnSpPr>
            <a:cxnSpLocks/>
          </p:cNvCxnSpPr>
          <p:nvPr/>
        </p:nvCxnSpPr>
        <p:spPr>
          <a:xfrm flipV="1">
            <a:off x="3124326" y="3856085"/>
            <a:ext cx="0" cy="195590"/>
          </a:xfrm>
          <a:prstGeom prst="line">
            <a:avLst/>
          </a:prstGeom>
          <a:ln w="114300">
            <a:solidFill>
              <a:srgbClr val="4472C4"/>
            </a:solidFill>
          </a:ln>
        </p:spPr>
        <p:style>
          <a:lnRef idx="1">
            <a:schemeClr val="accent1"/>
          </a:lnRef>
          <a:fillRef idx="0">
            <a:schemeClr val="accent1"/>
          </a:fillRef>
          <a:effectRef idx="0">
            <a:schemeClr val="accent1"/>
          </a:effectRef>
          <a:fontRef idx="minor">
            <a:schemeClr val="tx1"/>
          </a:fontRef>
        </p:style>
      </p:cxnSp>
      <p:cxnSp>
        <p:nvCxnSpPr>
          <p:cNvPr id="39" name="直接连接符 34">
            <a:extLst>
              <a:ext uri="{FF2B5EF4-FFF2-40B4-BE49-F238E27FC236}">
                <a16:creationId xmlns:a16="http://schemas.microsoft.com/office/drawing/2014/main" id="{DF2D08C0-EB8F-856F-6FC6-5520E826C884}"/>
              </a:ext>
            </a:extLst>
          </p:cNvPr>
          <p:cNvCxnSpPr>
            <a:cxnSpLocks/>
          </p:cNvCxnSpPr>
          <p:nvPr/>
        </p:nvCxnSpPr>
        <p:spPr>
          <a:xfrm flipV="1">
            <a:off x="1093066" y="3853124"/>
            <a:ext cx="0" cy="212414"/>
          </a:xfrm>
          <a:prstGeom prst="line">
            <a:avLst/>
          </a:prstGeom>
          <a:ln w="114300">
            <a:solidFill>
              <a:srgbClr val="4472C4"/>
            </a:solidFill>
          </a:ln>
        </p:spPr>
        <p:style>
          <a:lnRef idx="1">
            <a:schemeClr val="accent1"/>
          </a:lnRef>
          <a:fillRef idx="0">
            <a:schemeClr val="accent1"/>
          </a:fillRef>
          <a:effectRef idx="0">
            <a:schemeClr val="accent1"/>
          </a:effectRef>
          <a:fontRef idx="minor">
            <a:schemeClr val="tx1"/>
          </a:fontRef>
        </p:style>
      </p:cxnSp>
      <p:cxnSp>
        <p:nvCxnSpPr>
          <p:cNvPr id="40" name="直接连接符 38">
            <a:extLst>
              <a:ext uri="{FF2B5EF4-FFF2-40B4-BE49-F238E27FC236}">
                <a16:creationId xmlns:a16="http://schemas.microsoft.com/office/drawing/2014/main" id="{D7BBFDBB-68EE-8B24-8952-34D98BB06A90}"/>
              </a:ext>
            </a:extLst>
          </p:cNvPr>
          <p:cNvCxnSpPr>
            <a:cxnSpLocks/>
          </p:cNvCxnSpPr>
          <p:nvPr/>
        </p:nvCxnSpPr>
        <p:spPr>
          <a:xfrm flipV="1">
            <a:off x="5101140" y="3868833"/>
            <a:ext cx="0" cy="216917"/>
          </a:xfrm>
          <a:prstGeom prst="line">
            <a:avLst/>
          </a:prstGeom>
          <a:ln w="114300">
            <a:solidFill>
              <a:srgbClr val="4472C4"/>
            </a:solidFill>
          </a:ln>
        </p:spPr>
        <p:style>
          <a:lnRef idx="1">
            <a:schemeClr val="accent1"/>
          </a:lnRef>
          <a:fillRef idx="0">
            <a:schemeClr val="accent1"/>
          </a:fillRef>
          <a:effectRef idx="0">
            <a:schemeClr val="accent1"/>
          </a:effectRef>
          <a:fontRef idx="minor">
            <a:schemeClr val="tx1"/>
          </a:fontRef>
        </p:style>
      </p:cxnSp>
      <p:cxnSp>
        <p:nvCxnSpPr>
          <p:cNvPr id="41" name="直接连接符 40">
            <a:extLst>
              <a:ext uri="{FF2B5EF4-FFF2-40B4-BE49-F238E27FC236}">
                <a16:creationId xmlns:a16="http://schemas.microsoft.com/office/drawing/2014/main" id="{F3A2D16C-3230-CA8F-5EAB-0DDCF27508B3}"/>
              </a:ext>
            </a:extLst>
          </p:cNvPr>
          <p:cNvCxnSpPr>
            <a:cxnSpLocks/>
          </p:cNvCxnSpPr>
          <p:nvPr/>
        </p:nvCxnSpPr>
        <p:spPr>
          <a:xfrm flipV="1">
            <a:off x="7131688" y="3868833"/>
            <a:ext cx="0" cy="216917"/>
          </a:xfrm>
          <a:prstGeom prst="line">
            <a:avLst/>
          </a:prstGeom>
          <a:ln w="114300">
            <a:solidFill>
              <a:srgbClr val="4472C4"/>
            </a:solidFill>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F874BB50-B8B4-190B-FF2A-B4FBC67263F4}"/>
              </a:ext>
            </a:extLst>
          </p:cNvPr>
          <p:cNvCxnSpPr>
            <a:cxnSpLocks/>
          </p:cNvCxnSpPr>
          <p:nvPr/>
        </p:nvCxnSpPr>
        <p:spPr>
          <a:xfrm flipV="1">
            <a:off x="9167629" y="3825857"/>
            <a:ext cx="0" cy="216917"/>
          </a:xfrm>
          <a:prstGeom prst="line">
            <a:avLst/>
          </a:prstGeom>
          <a:ln w="114300">
            <a:solidFill>
              <a:srgbClr val="4472C4"/>
            </a:solidFill>
          </a:ln>
        </p:spPr>
        <p:style>
          <a:lnRef idx="1">
            <a:schemeClr val="accent1"/>
          </a:lnRef>
          <a:fillRef idx="0">
            <a:schemeClr val="accent1"/>
          </a:fillRef>
          <a:effectRef idx="0">
            <a:schemeClr val="accent1"/>
          </a:effectRef>
          <a:fontRef idx="minor">
            <a:schemeClr val="tx1"/>
          </a:fontRef>
        </p:style>
      </p:cxnSp>
      <p:cxnSp>
        <p:nvCxnSpPr>
          <p:cNvPr id="45" name="直接连接符 24">
            <a:extLst>
              <a:ext uri="{FF2B5EF4-FFF2-40B4-BE49-F238E27FC236}">
                <a16:creationId xmlns:a16="http://schemas.microsoft.com/office/drawing/2014/main" id="{2FBBE2AF-919F-BC5F-AFA9-3ED731CF2F4D}"/>
              </a:ext>
            </a:extLst>
          </p:cNvPr>
          <p:cNvCxnSpPr>
            <a:cxnSpLocks/>
          </p:cNvCxnSpPr>
          <p:nvPr/>
        </p:nvCxnSpPr>
        <p:spPr>
          <a:xfrm>
            <a:off x="291951" y="5658889"/>
            <a:ext cx="11662410" cy="0"/>
          </a:xfrm>
          <a:prstGeom prst="line">
            <a:avLst/>
          </a:prstGeom>
          <a:ln w="114300">
            <a:solidFill>
              <a:srgbClr val="4472C4"/>
            </a:solidFill>
            <a:tailEnd type="stealth" w="sm" len="sm"/>
          </a:ln>
        </p:spPr>
        <p:style>
          <a:lnRef idx="1">
            <a:schemeClr val="accent1"/>
          </a:lnRef>
          <a:fillRef idx="0">
            <a:schemeClr val="accent1"/>
          </a:fillRef>
          <a:effectRef idx="0">
            <a:schemeClr val="accent1"/>
          </a:effectRef>
          <a:fontRef idx="minor">
            <a:schemeClr val="tx1"/>
          </a:fontRef>
        </p:style>
      </p:cxnSp>
      <p:sp>
        <p:nvSpPr>
          <p:cNvPr id="47" name="矩形: 圆角 27">
            <a:extLst>
              <a:ext uri="{FF2B5EF4-FFF2-40B4-BE49-F238E27FC236}">
                <a16:creationId xmlns:a16="http://schemas.microsoft.com/office/drawing/2014/main" id="{CB8924C1-F605-0189-0E77-A229C2451345}"/>
              </a:ext>
            </a:extLst>
          </p:cNvPr>
          <p:cNvSpPr/>
          <p:nvPr/>
        </p:nvSpPr>
        <p:spPr>
          <a:xfrm>
            <a:off x="2280625" y="4993195"/>
            <a:ext cx="1741714" cy="42669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Calibri" panose="020F0502020204030204" pitchFamily="34" charset="0"/>
                <a:cs typeface="Calibri" panose="020F0502020204030204" pitchFamily="34" charset="0"/>
              </a:rPr>
              <a:t>Roberta</a:t>
            </a:r>
          </a:p>
          <a:p>
            <a:pPr algn="ctr"/>
            <a:r>
              <a:rPr lang="en-US" altLang="zh-CN" sz="1400" b="1" dirty="0">
                <a:latin typeface="Calibri" panose="020F0502020204030204" pitchFamily="34" charset="0"/>
                <a:cs typeface="Calibri" panose="020F0502020204030204" pitchFamily="34" charset="0"/>
              </a:rPr>
              <a:t>07/2019</a:t>
            </a:r>
          </a:p>
        </p:txBody>
      </p:sp>
      <p:sp>
        <p:nvSpPr>
          <p:cNvPr id="48" name="矩形: 圆角 28">
            <a:extLst>
              <a:ext uri="{FF2B5EF4-FFF2-40B4-BE49-F238E27FC236}">
                <a16:creationId xmlns:a16="http://schemas.microsoft.com/office/drawing/2014/main" id="{D6AA110E-8575-D9B7-5745-BE7B4F6B9220}"/>
              </a:ext>
            </a:extLst>
          </p:cNvPr>
          <p:cNvSpPr/>
          <p:nvPr/>
        </p:nvSpPr>
        <p:spPr>
          <a:xfrm>
            <a:off x="4263659" y="5002209"/>
            <a:ext cx="1741714" cy="42669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Calibri" panose="020F0502020204030204" pitchFamily="34" charset="0"/>
                <a:cs typeface="Calibri" panose="020F0502020204030204" pitchFamily="34" charset="0"/>
              </a:rPr>
              <a:t>BART</a:t>
            </a:r>
          </a:p>
          <a:p>
            <a:pPr algn="ctr"/>
            <a:r>
              <a:rPr lang="en-US" altLang="zh-CN" sz="1400" b="1" dirty="0">
                <a:latin typeface="Calibri" panose="020F0502020204030204" pitchFamily="34" charset="0"/>
                <a:cs typeface="Calibri" panose="020F0502020204030204" pitchFamily="34" charset="0"/>
              </a:rPr>
              <a:t>10/2019</a:t>
            </a:r>
            <a:endParaRPr lang="zh-CN" altLang="en-US" sz="1400" b="1" dirty="0">
              <a:latin typeface="Calibri" panose="020F0502020204030204" pitchFamily="34" charset="0"/>
              <a:cs typeface="Calibri" panose="020F0502020204030204" pitchFamily="34" charset="0"/>
            </a:endParaRPr>
          </a:p>
        </p:txBody>
      </p:sp>
      <p:sp>
        <p:nvSpPr>
          <p:cNvPr id="49" name="矩形: 圆角 29">
            <a:extLst>
              <a:ext uri="{FF2B5EF4-FFF2-40B4-BE49-F238E27FC236}">
                <a16:creationId xmlns:a16="http://schemas.microsoft.com/office/drawing/2014/main" id="{AA1FE8D2-C333-0C12-47E1-8FF7CC936FA0}"/>
              </a:ext>
            </a:extLst>
          </p:cNvPr>
          <p:cNvSpPr/>
          <p:nvPr/>
        </p:nvSpPr>
        <p:spPr>
          <a:xfrm>
            <a:off x="6287987" y="5002209"/>
            <a:ext cx="1741714" cy="42669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Calibri" panose="020F0502020204030204" pitchFamily="34" charset="0"/>
                <a:cs typeface="Calibri" panose="020F0502020204030204" pitchFamily="34" charset="0"/>
              </a:rPr>
              <a:t>Llama</a:t>
            </a:r>
          </a:p>
          <a:p>
            <a:pPr algn="ctr"/>
            <a:r>
              <a:rPr lang="en-US" altLang="zh-CN" sz="1400" b="1" dirty="0">
                <a:latin typeface="Calibri" panose="020F0502020204030204" pitchFamily="34" charset="0"/>
                <a:cs typeface="Calibri" panose="020F0502020204030204" pitchFamily="34" charset="0"/>
              </a:rPr>
              <a:t>02/2023</a:t>
            </a:r>
            <a:endParaRPr lang="zh-CN" altLang="en-US" sz="1400" b="1" dirty="0">
              <a:latin typeface="Calibri" panose="020F0502020204030204" pitchFamily="34" charset="0"/>
              <a:cs typeface="Calibri" panose="020F0502020204030204" pitchFamily="34" charset="0"/>
            </a:endParaRPr>
          </a:p>
        </p:txBody>
      </p:sp>
      <p:sp>
        <p:nvSpPr>
          <p:cNvPr id="50" name="矩形: 圆角 30">
            <a:extLst>
              <a:ext uri="{FF2B5EF4-FFF2-40B4-BE49-F238E27FC236}">
                <a16:creationId xmlns:a16="http://schemas.microsoft.com/office/drawing/2014/main" id="{44A10DB6-C8FF-CA77-04A2-74632C7BAADE}"/>
              </a:ext>
            </a:extLst>
          </p:cNvPr>
          <p:cNvSpPr/>
          <p:nvPr/>
        </p:nvSpPr>
        <p:spPr>
          <a:xfrm>
            <a:off x="8316683" y="4985055"/>
            <a:ext cx="1741714" cy="42669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400" b="1" dirty="0">
                <a:latin typeface="Calibri" panose="020F0502020204030204" pitchFamily="34" charset="0"/>
                <a:cs typeface="Calibri" panose="020F0502020204030204" pitchFamily="34" charset="0"/>
              </a:rPr>
              <a:t>Llama 2</a:t>
            </a:r>
          </a:p>
          <a:p>
            <a:pPr algn="ctr"/>
            <a:r>
              <a:rPr lang="en-US" altLang="zh-CN" sz="1400" b="1" dirty="0">
                <a:latin typeface="Calibri" panose="020F0502020204030204" pitchFamily="34" charset="0"/>
                <a:cs typeface="Calibri" panose="020F0502020204030204" pitchFamily="34" charset="0"/>
              </a:rPr>
              <a:t>07/2023</a:t>
            </a:r>
            <a:endParaRPr lang="zh-CN" altLang="en-US" sz="1400" b="1" dirty="0">
              <a:latin typeface="Calibri" panose="020F0502020204030204" pitchFamily="34" charset="0"/>
              <a:cs typeface="Calibri" panose="020F0502020204030204" pitchFamily="34" charset="0"/>
            </a:endParaRPr>
          </a:p>
        </p:txBody>
      </p:sp>
      <p:cxnSp>
        <p:nvCxnSpPr>
          <p:cNvPr id="51" name="直接连接符 31">
            <a:extLst>
              <a:ext uri="{FF2B5EF4-FFF2-40B4-BE49-F238E27FC236}">
                <a16:creationId xmlns:a16="http://schemas.microsoft.com/office/drawing/2014/main" id="{3116F8E1-499E-FDE3-BDCD-A5C5D4A6C487}"/>
              </a:ext>
            </a:extLst>
          </p:cNvPr>
          <p:cNvCxnSpPr>
            <a:cxnSpLocks/>
          </p:cNvCxnSpPr>
          <p:nvPr/>
        </p:nvCxnSpPr>
        <p:spPr>
          <a:xfrm flipV="1">
            <a:off x="3151482" y="5416154"/>
            <a:ext cx="0" cy="195590"/>
          </a:xfrm>
          <a:prstGeom prst="line">
            <a:avLst/>
          </a:prstGeom>
          <a:ln w="114300">
            <a:solidFill>
              <a:srgbClr val="4472C4"/>
            </a:solidFill>
          </a:ln>
        </p:spPr>
        <p:style>
          <a:lnRef idx="1">
            <a:schemeClr val="accent1"/>
          </a:lnRef>
          <a:fillRef idx="0">
            <a:schemeClr val="accent1"/>
          </a:fillRef>
          <a:effectRef idx="0">
            <a:schemeClr val="accent1"/>
          </a:effectRef>
          <a:fontRef idx="minor">
            <a:schemeClr val="tx1"/>
          </a:fontRef>
        </p:style>
      </p:cxnSp>
      <p:cxnSp>
        <p:nvCxnSpPr>
          <p:cNvPr id="53" name="直接连接符 38">
            <a:extLst>
              <a:ext uri="{FF2B5EF4-FFF2-40B4-BE49-F238E27FC236}">
                <a16:creationId xmlns:a16="http://schemas.microsoft.com/office/drawing/2014/main" id="{0493DA8E-A319-90BB-AC67-5B6CF97633BC}"/>
              </a:ext>
            </a:extLst>
          </p:cNvPr>
          <p:cNvCxnSpPr>
            <a:cxnSpLocks/>
          </p:cNvCxnSpPr>
          <p:nvPr/>
        </p:nvCxnSpPr>
        <p:spPr>
          <a:xfrm flipV="1">
            <a:off x="5128296" y="5428902"/>
            <a:ext cx="0" cy="216917"/>
          </a:xfrm>
          <a:prstGeom prst="line">
            <a:avLst/>
          </a:prstGeom>
          <a:ln w="114300">
            <a:solidFill>
              <a:srgbClr val="4472C4"/>
            </a:solidFill>
          </a:ln>
        </p:spPr>
        <p:style>
          <a:lnRef idx="1">
            <a:schemeClr val="accent1"/>
          </a:lnRef>
          <a:fillRef idx="0">
            <a:schemeClr val="accent1"/>
          </a:fillRef>
          <a:effectRef idx="0">
            <a:schemeClr val="accent1"/>
          </a:effectRef>
          <a:fontRef idx="minor">
            <a:schemeClr val="tx1"/>
          </a:fontRef>
        </p:style>
      </p:cxnSp>
      <p:cxnSp>
        <p:nvCxnSpPr>
          <p:cNvPr id="54" name="直接连接符 40">
            <a:extLst>
              <a:ext uri="{FF2B5EF4-FFF2-40B4-BE49-F238E27FC236}">
                <a16:creationId xmlns:a16="http://schemas.microsoft.com/office/drawing/2014/main" id="{13B8B697-6CF3-924F-9139-202080D01150}"/>
              </a:ext>
            </a:extLst>
          </p:cNvPr>
          <p:cNvCxnSpPr>
            <a:cxnSpLocks/>
          </p:cNvCxnSpPr>
          <p:nvPr/>
        </p:nvCxnSpPr>
        <p:spPr>
          <a:xfrm flipV="1">
            <a:off x="7158844" y="5428902"/>
            <a:ext cx="0" cy="216917"/>
          </a:xfrm>
          <a:prstGeom prst="line">
            <a:avLst/>
          </a:prstGeom>
          <a:ln w="114300">
            <a:solidFill>
              <a:srgbClr val="4472C4"/>
            </a:solidFill>
          </a:ln>
        </p:spPr>
        <p:style>
          <a:lnRef idx="1">
            <a:schemeClr val="accent1"/>
          </a:lnRef>
          <a:fillRef idx="0">
            <a:schemeClr val="accent1"/>
          </a:fillRef>
          <a:effectRef idx="0">
            <a:schemeClr val="accent1"/>
          </a:effectRef>
          <a:fontRef idx="minor">
            <a:schemeClr val="tx1"/>
          </a:fontRef>
        </p:style>
      </p:cxnSp>
      <p:cxnSp>
        <p:nvCxnSpPr>
          <p:cNvPr id="55" name="直接连接符 41">
            <a:extLst>
              <a:ext uri="{FF2B5EF4-FFF2-40B4-BE49-F238E27FC236}">
                <a16:creationId xmlns:a16="http://schemas.microsoft.com/office/drawing/2014/main" id="{8CB2DA83-3EE7-D21B-391F-E1BB2557516C}"/>
              </a:ext>
            </a:extLst>
          </p:cNvPr>
          <p:cNvCxnSpPr>
            <a:cxnSpLocks/>
          </p:cNvCxnSpPr>
          <p:nvPr/>
        </p:nvCxnSpPr>
        <p:spPr>
          <a:xfrm flipV="1">
            <a:off x="9194785" y="5385926"/>
            <a:ext cx="0" cy="216917"/>
          </a:xfrm>
          <a:prstGeom prst="line">
            <a:avLst/>
          </a:prstGeom>
          <a:ln w="114300">
            <a:solidFill>
              <a:srgbClr val="4472C4"/>
            </a:solidFill>
          </a:ln>
        </p:spPr>
        <p:style>
          <a:lnRef idx="1">
            <a:schemeClr val="accent1"/>
          </a:lnRef>
          <a:fillRef idx="0">
            <a:schemeClr val="accent1"/>
          </a:fillRef>
          <a:effectRef idx="0">
            <a:schemeClr val="accent1"/>
          </a:effectRef>
          <a:fontRef idx="minor">
            <a:schemeClr val="tx1"/>
          </a:fontRef>
        </p:style>
      </p:cxnSp>
      <p:pic>
        <p:nvPicPr>
          <p:cNvPr id="14338" name="Picture 2" descr="Meta Joins the OpenJS Foundation - OpenJS Foundation">
            <a:extLst>
              <a:ext uri="{FF2B5EF4-FFF2-40B4-BE49-F238E27FC236}">
                <a16:creationId xmlns:a16="http://schemas.microsoft.com/office/drawing/2014/main" id="{9323C763-849B-F192-A057-2DA89E7FE23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6465" y="4894694"/>
            <a:ext cx="1113202" cy="623393"/>
          </a:xfrm>
          <a:prstGeom prst="rect">
            <a:avLst/>
          </a:prstGeom>
          <a:noFill/>
          <a:extLst>
            <a:ext uri="{909E8E84-426E-40DD-AFC4-6F175D3DCCD1}">
              <a14:hiddenFill xmlns:a14="http://schemas.microsoft.com/office/drawing/2010/main">
                <a:solidFill>
                  <a:srgbClr val="FFFFFF"/>
                </a:solidFill>
              </a14:hiddenFill>
            </a:ext>
          </a:extLst>
        </p:spPr>
      </p:pic>
      <p:pic>
        <p:nvPicPr>
          <p:cNvPr id="56" name="Picture 1">
            <a:extLst>
              <a:ext uri="{FF2B5EF4-FFF2-40B4-BE49-F238E27FC236}">
                <a16:creationId xmlns:a16="http://schemas.microsoft.com/office/drawing/2014/main" id="{C4248467-2575-C6E5-963E-761EFDF821FB}"/>
              </a:ext>
            </a:extLst>
          </p:cNvPr>
          <p:cNvPicPr>
            <a:picLocks noChangeAspect="1"/>
          </p:cNvPicPr>
          <p:nvPr/>
        </p:nvPicPr>
        <p:blipFill rotWithShape="1">
          <a:blip r:embed="rId7"/>
          <a:srcRect t="12592" r="54288" b="12592"/>
          <a:stretch/>
        </p:blipFill>
        <p:spPr>
          <a:xfrm>
            <a:off x="10218656" y="6106970"/>
            <a:ext cx="1745978" cy="625108"/>
          </a:xfrm>
          <a:prstGeom prst="rect">
            <a:avLst/>
          </a:prstGeom>
        </p:spPr>
      </p:pic>
      <p:sp>
        <p:nvSpPr>
          <p:cNvPr id="57" name="TextBox 2">
            <a:extLst>
              <a:ext uri="{FF2B5EF4-FFF2-40B4-BE49-F238E27FC236}">
                <a16:creationId xmlns:a16="http://schemas.microsoft.com/office/drawing/2014/main" id="{C6DDEC02-65C5-090C-333B-BB2912E73F8D}"/>
              </a:ext>
            </a:extLst>
          </p:cNvPr>
          <p:cNvSpPr txBox="1"/>
          <p:nvPr/>
        </p:nvSpPr>
        <p:spPr>
          <a:xfrm>
            <a:off x="412588" y="6281024"/>
            <a:ext cx="5243930" cy="276999"/>
          </a:xfrm>
          <a:prstGeom prst="rect">
            <a:avLst/>
          </a:prstGeom>
          <a:noFill/>
        </p:spPr>
        <p:txBody>
          <a:bodyPr wrap="square" lIns="91440" tIns="45720" rIns="91440" bIns="45720" rtlCol="0" anchor="t">
            <a:spAutoFit/>
          </a:bodyPr>
          <a:lstStyle/>
          <a:p>
            <a:r>
              <a:rPr lang="en-GB" sz="1200" b="1" cap="all" dirty="0">
                <a:solidFill>
                  <a:srgbClr val="D6000D"/>
                </a:solidFill>
                <a:latin typeface="Arial" panose="020B0604020202020204" pitchFamily="34" charset="0"/>
                <a:cs typeface="Arial" panose="020B0604020202020204" pitchFamily="34" charset="0"/>
              </a:rPr>
              <a:t>Slide </a:t>
            </a:r>
            <a:fld id="{04884E07-64FC-6149-AE25-48EBA21D7F7E}" type="slidenum">
              <a:rPr lang="en-GB" sz="1200" b="1" cap="all" smtClean="0">
                <a:solidFill>
                  <a:srgbClr val="D6000D"/>
                </a:solidFill>
                <a:latin typeface="Arial" panose="020B0604020202020204" pitchFamily="34" charset="0"/>
                <a:cs typeface="Arial" panose="020B0604020202020204" pitchFamily="34" charset="0"/>
              </a:rPr>
              <a:pPr/>
              <a:t>9</a:t>
            </a:fld>
            <a:r>
              <a:rPr lang="en-GB" sz="1200" b="1" cap="all" dirty="0">
                <a:solidFill>
                  <a:srgbClr val="D6000D"/>
                </a:solidFill>
                <a:latin typeface="Arial" panose="020B0604020202020204" pitchFamily="34" charset="0"/>
                <a:cs typeface="Arial" panose="020B0604020202020204" pitchFamily="34" charset="0"/>
              </a:rPr>
              <a:t> | </a:t>
            </a:r>
            <a:r>
              <a:rPr lang="en-GB" sz="1200" cap="all" dirty="0">
                <a:solidFill>
                  <a:srgbClr val="D6000D"/>
                </a:solidFill>
                <a:latin typeface="Arial" panose="020B0604020202020204" pitchFamily="34" charset="0"/>
                <a:cs typeface="Arial" panose="020B0604020202020204" pitchFamily="34" charset="0"/>
              </a:rPr>
              <a:t>DATE : 23 Nov 2023</a:t>
            </a:r>
          </a:p>
        </p:txBody>
      </p:sp>
      <p:sp>
        <p:nvSpPr>
          <p:cNvPr id="59" name="TextBox 12">
            <a:extLst>
              <a:ext uri="{FF2B5EF4-FFF2-40B4-BE49-F238E27FC236}">
                <a16:creationId xmlns:a16="http://schemas.microsoft.com/office/drawing/2014/main" id="{3A3243D0-1FE4-644B-C389-0946B460C567}"/>
              </a:ext>
            </a:extLst>
          </p:cNvPr>
          <p:cNvSpPr txBox="1"/>
          <p:nvPr/>
        </p:nvSpPr>
        <p:spPr>
          <a:xfrm>
            <a:off x="218441" y="381499"/>
            <a:ext cx="11243458" cy="882293"/>
          </a:xfrm>
          <a:prstGeom prst="rect">
            <a:avLst/>
          </a:prstGeom>
          <a:noFill/>
        </p:spPr>
        <p:txBody>
          <a:bodyPr wrap="square" rtlCol="0">
            <a:spAutoFit/>
          </a:bodyPr>
          <a:lstStyle/>
          <a:p>
            <a:pPr>
              <a:spcAft>
                <a:spcPts val="400"/>
              </a:spcAft>
            </a:pPr>
            <a:r>
              <a:rPr lang="en-US" sz="2800" b="1" cap="all" dirty="0">
                <a:solidFill>
                  <a:srgbClr val="D6000D"/>
                </a:solidFill>
                <a:latin typeface="Arial" panose="020B0604020202020204" pitchFamily="34" charset="0"/>
                <a:cs typeface="Arial" panose="020B0604020202020204" pitchFamily="34" charset="0"/>
              </a:rPr>
              <a:t>emerging AI technologies to enable automation </a:t>
            </a:r>
          </a:p>
          <a:p>
            <a:pPr>
              <a:spcAft>
                <a:spcPts val="400"/>
              </a:spcAft>
            </a:pPr>
            <a:r>
              <a:rPr lang="en-US" b="1" cap="all" dirty="0">
                <a:latin typeface="Arial" panose="020B0604020202020204" pitchFamily="34" charset="0"/>
                <a:cs typeface="Arial" panose="020B0604020202020204" pitchFamily="34" charset="0"/>
              </a:rPr>
              <a:t>LLM as AN example</a:t>
            </a:r>
          </a:p>
        </p:txBody>
      </p:sp>
    </p:spTree>
    <p:extLst>
      <p:ext uri="{BB962C8B-B14F-4D97-AF65-F5344CB8AC3E}">
        <p14:creationId xmlns:p14="http://schemas.microsoft.com/office/powerpoint/2010/main" val="2988414520"/>
      </p:ext>
    </p:extLst>
  </p:cSld>
  <p:clrMapOvr>
    <a:masterClrMapping/>
  </p:clrMapOvr>
  <p:transition spd="slow">
    <p:push/>
  </p:transition>
  <p:extLst>
    <p:ext uri="{6950BFC3-D8DA-4A85-94F7-54DA5524770B}">
      <p188:commentRel xmlns:p188="http://schemas.microsoft.com/office/powerpoint/2018/8/main" r:id="rId3"/>
    </p:ext>
  </p:extLs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14210</TotalTime>
  <Words>2111</Words>
  <Application>Microsoft Macintosh PowerPoint</Application>
  <PresentationFormat>Widescreen</PresentationFormat>
  <Paragraphs>161</Paragraphs>
  <Slides>28</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等线</vt:lpstr>
      <vt:lpstr>等线 Light</vt:lpstr>
      <vt:lpstr>Google Sans</vt:lpstr>
      <vt:lpstr>Söhne</vt:lpstr>
      <vt:lpstr>Arial</vt:lpstr>
      <vt:lpstr>Calibri</vt:lpstr>
      <vt:lpstr>Times New Roman</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Case Study:  AI for automatic regulation compliance checking</vt:lpstr>
      <vt:lpstr>Case Study:  AI for automatic regulation compliance checking</vt:lpstr>
      <vt:lpstr>Approach 1: Obligation extraction + obligation mapping Python program + Flask Webapp Interface</vt:lpstr>
      <vt:lpstr>Approach 1: Obligation extraction + mapping Obligations extracted and categorised</vt:lpstr>
      <vt:lpstr>Approach 1: OE + obligation mapping + similarity of O/M Obligation mapping on company report</vt:lpstr>
      <vt:lpstr>An evaluation of auto obligation extraction</vt:lpstr>
      <vt:lpstr>Approach 2: Obligation extraction + Question answering</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Tianyu Ren</dc:creator>
  <cp:lastModifiedBy>Hui Wang</cp:lastModifiedBy>
  <cp:revision>37</cp:revision>
  <dcterms:created xsi:type="dcterms:W3CDTF">2023-11-12T14:07:21Z</dcterms:created>
  <dcterms:modified xsi:type="dcterms:W3CDTF">2023-11-23T12:35:08Z</dcterms:modified>
</cp:coreProperties>
</file>

<file path=docProps/thumbnail.jpeg>
</file>